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61" r:id="rId3"/>
    <p:sldId id="286" r:id="rId4"/>
    <p:sldId id="287" r:id="rId5"/>
    <p:sldId id="288" r:id="rId6"/>
    <p:sldId id="263" r:id="rId7"/>
    <p:sldId id="289" r:id="rId8"/>
    <p:sldId id="290"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9" autoAdjust="0"/>
    <p:restoredTop sz="90853" autoAdjust="0"/>
  </p:normalViewPr>
  <p:slideViewPr>
    <p:cSldViewPr snapToGrid="0">
      <p:cViewPr varScale="1">
        <p:scale>
          <a:sx n="100" d="100"/>
          <a:sy n="100" d="100"/>
        </p:scale>
        <p:origin x="960"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2" d="100"/>
          <a:sy n="122" d="100"/>
        </p:scale>
        <p:origin x="395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27FDF-D9AC-4497-8AF1-9347ACD4697E}" type="datetimeFigureOut">
              <a:rPr lang="hr-HR" smtClean="0"/>
              <a:t>13.3.2025.</a:t>
            </a:fld>
            <a:endParaRPr lang="hr-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064B2-EFF6-4760-BE09-0DEDA56827BE}" type="slidenum">
              <a:rPr lang="hr-HR" smtClean="0"/>
              <a:t>‹#›</a:t>
            </a:fld>
            <a:endParaRPr lang="hr-HR"/>
          </a:p>
        </p:txBody>
      </p:sp>
    </p:spTree>
    <p:extLst>
      <p:ext uri="{BB962C8B-B14F-4D97-AF65-F5344CB8AC3E}">
        <p14:creationId xmlns:p14="http://schemas.microsoft.com/office/powerpoint/2010/main" val="1218592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bp.enterprisedb.com/getfile.jsp?fileid=1258649"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sbp.enterprisedb.com/getfile.jsp?fileid=1258653"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2</a:t>
            </a:fld>
            <a:endParaRPr lang="hr-HR"/>
          </a:p>
        </p:txBody>
      </p:sp>
    </p:spTree>
    <p:extLst>
      <p:ext uri="{BB962C8B-B14F-4D97-AF65-F5344CB8AC3E}">
        <p14:creationId xmlns:p14="http://schemas.microsoft.com/office/powerpoint/2010/main" val="721400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0CAAF-7E81-12C2-4810-B160E32DA6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0EEF50-4BC7-C786-8E4B-909E3BF8C2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2C6506-0B39-E323-C3E1-05F587BD12C3}"/>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3193F3C6-AB3C-1756-3B46-8FD39B7A28B3}"/>
              </a:ext>
            </a:extLst>
          </p:cNvPr>
          <p:cNvSpPr>
            <a:spLocks noGrp="1"/>
          </p:cNvSpPr>
          <p:nvPr>
            <p:ph type="sldNum" sz="quarter" idx="5"/>
          </p:nvPr>
        </p:nvSpPr>
        <p:spPr/>
        <p:txBody>
          <a:bodyPr/>
          <a:lstStyle/>
          <a:p>
            <a:fld id="{90A064B2-EFF6-4760-BE09-0DEDA56827BE}" type="slidenum">
              <a:rPr lang="hr-HR" smtClean="0"/>
              <a:t>11</a:t>
            </a:fld>
            <a:endParaRPr lang="hr-HR"/>
          </a:p>
        </p:txBody>
      </p:sp>
    </p:spTree>
    <p:extLst>
      <p:ext uri="{BB962C8B-B14F-4D97-AF65-F5344CB8AC3E}">
        <p14:creationId xmlns:p14="http://schemas.microsoft.com/office/powerpoint/2010/main" val="3679635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80496-F9B7-690A-434E-5440E86CE5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CDA4C-E587-C034-FA17-EDB67F8882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803E12-B9B5-B9A5-ABA4-8576BA2CF937}"/>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21E53E7B-0200-E62A-8202-6AD35948DDA5}"/>
              </a:ext>
            </a:extLst>
          </p:cNvPr>
          <p:cNvSpPr>
            <a:spLocks noGrp="1"/>
          </p:cNvSpPr>
          <p:nvPr>
            <p:ph type="sldNum" sz="quarter" idx="5"/>
          </p:nvPr>
        </p:nvSpPr>
        <p:spPr/>
        <p:txBody>
          <a:bodyPr/>
          <a:lstStyle/>
          <a:p>
            <a:fld id="{90A064B2-EFF6-4760-BE09-0DEDA56827BE}" type="slidenum">
              <a:rPr lang="hr-HR" smtClean="0"/>
              <a:t>12</a:t>
            </a:fld>
            <a:endParaRPr lang="hr-HR"/>
          </a:p>
        </p:txBody>
      </p:sp>
    </p:spTree>
    <p:extLst>
      <p:ext uri="{BB962C8B-B14F-4D97-AF65-F5344CB8AC3E}">
        <p14:creationId xmlns:p14="http://schemas.microsoft.com/office/powerpoint/2010/main" val="3405268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04435-D497-CC3B-1154-B754AC9E3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49C39B-E765-06BB-A2E9-A123318784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EBEF56-1C71-2818-BA2A-8746F31782D3}"/>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67731384-FC88-3954-26CB-DCE3BFF4666C}"/>
              </a:ext>
            </a:extLst>
          </p:cNvPr>
          <p:cNvSpPr>
            <a:spLocks noGrp="1"/>
          </p:cNvSpPr>
          <p:nvPr>
            <p:ph type="sldNum" sz="quarter" idx="5"/>
          </p:nvPr>
        </p:nvSpPr>
        <p:spPr/>
        <p:txBody>
          <a:bodyPr/>
          <a:lstStyle/>
          <a:p>
            <a:fld id="{90A064B2-EFF6-4760-BE09-0DEDA56827BE}" type="slidenum">
              <a:rPr lang="hr-HR" smtClean="0"/>
              <a:t>13</a:t>
            </a:fld>
            <a:endParaRPr lang="hr-HR"/>
          </a:p>
        </p:txBody>
      </p:sp>
    </p:spTree>
    <p:extLst>
      <p:ext uri="{BB962C8B-B14F-4D97-AF65-F5344CB8AC3E}">
        <p14:creationId xmlns:p14="http://schemas.microsoft.com/office/powerpoint/2010/main" val="1882251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04076-031A-3C0E-693C-254AAA648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98D4D5-35F8-34D1-5BC7-67A79F345B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92CBB-65FE-192C-4B88-5A3AC6A5C6D2}"/>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334B385F-6EF1-9858-C8AF-827A62CFFC9A}"/>
              </a:ext>
            </a:extLst>
          </p:cNvPr>
          <p:cNvSpPr>
            <a:spLocks noGrp="1"/>
          </p:cNvSpPr>
          <p:nvPr>
            <p:ph type="sldNum" sz="quarter" idx="5"/>
          </p:nvPr>
        </p:nvSpPr>
        <p:spPr/>
        <p:txBody>
          <a:bodyPr/>
          <a:lstStyle/>
          <a:p>
            <a:fld id="{90A064B2-EFF6-4760-BE09-0DEDA56827BE}" type="slidenum">
              <a:rPr lang="hr-HR" smtClean="0"/>
              <a:t>14</a:t>
            </a:fld>
            <a:endParaRPr lang="hr-HR"/>
          </a:p>
        </p:txBody>
      </p:sp>
    </p:spTree>
    <p:extLst>
      <p:ext uri="{BB962C8B-B14F-4D97-AF65-F5344CB8AC3E}">
        <p14:creationId xmlns:p14="http://schemas.microsoft.com/office/powerpoint/2010/main" val="1533901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569AA-BE1B-3F9C-F991-CCC38B9DAD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F7EB1A-A42C-C64B-F5F6-B8A7F34319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582FCC-65B5-5FE9-FBD7-81DD269F53EE}"/>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9E14F0E8-3906-9BE8-E116-C1FC1C3A35E8}"/>
              </a:ext>
            </a:extLst>
          </p:cNvPr>
          <p:cNvSpPr>
            <a:spLocks noGrp="1"/>
          </p:cNvSpPr>
          <p:nvPr>
            <p:ph type="sldNum" sz="quarter" idx="5"/>
          </p:nvPr>
        </p:nvSpPr>
        <p:spPr/>
        <p:txBody>
          <a:bodyPr/>
          <a:lstStyle/>
          <a:p>
            <a:fld id="{90A064B2-EFF6-4760-BE09-0DEDA56827BE}" type="slidenum">
              <a:rPr lang="hr-HR" smtClean="0"/>
              <a:t>15</a:t>
            </a:fld>
            <a:endParaRPr lang="hr-HR"/>
          </a:p>
        </p:txBody>
      </p:sp>
    </p:spTree>
    <p:extLst>
      <p:ext uri="{BB962C8B-B14F-4D97-AF65-F5344CB8AC3E}">
        <p14:creationId xmlns:p14="http://schemas.microsoft.com/office/powerpoint/2010/main" val="3068324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A1A54-E615-6349-4116-3FD8FD10C8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E86A0-2910-8CA6-233C-A3BDE39680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8DE74B-B849-A406-BEA7-FF5F2FC52845}"/>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1CED7664-5519-F134-B85B-3EE87DC00C8F}"/>
              </a:ext>
            </a:extLst>
          </p:cNvPr>
          <p:cNvSpPr>
            <a:spLocks noGrp="1"/>
          </p:cNvSpPr>
          <p:nvPr>
            <p:ph type="sldNum" sz="quarter" idx="5"/>
          </p:nvPr>
        </p:nvSpPr>
        <p:spPr/>
        <p:txBody>
          <a:bodyPr/>
          <a:lstStyle/>
          <a:p>
            <a:fld id="{90A064B2-EFF6-4760-BE09-0DEDA56827BE}" type="slidenum">
              <a:rPr lang="hr-HR" smtClean="0"/>
              <a:t>16</a:t>
            </a:fld>
            <a:endParaRPr lang="hr-HR"/>
          </a:p>
        </p:txBody>
      </p:sp>
    </p:spTree>
    <p:extLst>
      <p:ext uri="{BB962C8B-B14F-4D97-AF65-F5344CB8AC3E}">
        <p14:creationId xmlns:p14="http://schemas.microsoft.com/office/powerpoint/2010/main" val="155051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ACC8E-66CB-9D3A-5086-F40488D464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6AD52-5E7A-14E0-3F2B-132F010DDC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4416AE-ABC9-D9EB-9BB6-704222D5F989}"/>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A433A592-E83B-38C4-4190-D5823F74F5CB}"/>
              </a:ext>
            </a:extLst>
          </p:cNvPr>
          <p:cNvSpPr>
            <a:spLocks noGrp="1"/>
          </p:cNvSpPr>
          <p:nvPr>
            <p:ph type="sldNum" sz="quarter" idx="5"/>
          </p:nvPr>
        </p:nvSpPr>
        <p:spPr/>
        <p:txBody>
          <a:bodyPr/>
          <a:lstStyle/>
          <a:p>
            <a:fld id="{90A064B2-EFF6-4760-BE09-0DEDA56827BE}" type="slidenum">
              <a:rPr lang="hr-HR" smtClean="0"/>
              <a:t>17</a:t>
            </a:fld>
            <a:endParaRPr lang="hr-HR"/>
          </a:p>
        </p:txBody>
      </p:sp>
    </p:spTree>
    <p:extLst>
      <p:ext uri="{BB962C8B-B14F-4D97-AF65-F5344CB8AC3E}">
        <p14:creationId xmlns:p14="http://schemas.microsoft.com/office/powerpoint/2010/main" val="3561283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74F65-C1A8-8C4D-3A91-A080BF796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6B6277-1674-8232-C30C-19F3684BBE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D7C1B-8963-64A3-F1A1-E0D6F19240E4}"/>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844D57CD-69FB-661E-8352-082D6791C4FF}"/>
              </a:ext>
            </a:extLst>
          </p:cNvPr>
          <p:cNvSpPr>
            <a:spLocks noGrp="1"/>
          </p:cNvSpPr>
          <p:nvPr>
            <p:ph type="sldNum" sz="quarter" idx="5"/>
          </p:nvPr>
        </p:nvSpPr>
        <p:spPr/>
        <p:txBody>
          <a:bodyPr/>
          <a:lstStyle/>
          <a:p>
            <a:fld id="{90A064B2-EFF6-4760-BE09-0DEDA56827BE}" type="slidenum">
              <a:rPr lang="hr-HR" smtClean="0"/>
              <a:t>18</a:t>
            </a:fld>
            <a:endParaRPr lang="hr-HR"/>
          </a:p>
        </p:txBody>
      </p:sp>
    </p:spTree>
    <p:extLst>
      <p:ext uri="{BB962C8B-B14F-4D97-AF65-F5344CB8AC3E}">
        <p14:creationId xmlns:p14="http://schemas.microsoft.com/office/powerpoint/2010/main" val="855743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E258B-6A9C-B3C5-D7D8-04F60A8073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5E7FC7-183E-2557-4613-7110CBF537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BB54D3-E982-1BB9-2D8B-1E4969711F85}"/>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19E7C2BF-18E7-DFAF-099F-483478545995}"/>
              </a:ext>
            </a:extLst>
          </p:cNvPr>
          <p:cNvSpPr>
            <a:spLocks noGrp="1"/>
          </p:cNvSpPr>
          <p:nvPr>
            <p:ph type="sldNum" sz="quarter" idx="5"/>
          </p:nvPr>
        </p:nvSpPr>
        <p:spPr/>
        <p:txBody>
          <a:bodyPr/>
          <a:lstStyle/>
          <a:p>
            <a:fld id="{90A064B2-EFF6-4760-BE09-0DEDA56827BE}" type="slidenum">
              <a:rPr lang="hr-HR" smtClean="0"/>
              <a:t>19</a:t>
            </a:fld>
            <a:endParaRPr lang="hr-HR"/>
          </a:p>
        </p:txBody>
      </p:sp>
    </p:spTree>
    <p:extLst>
      <p:ext uri="{BB962C8B-B14F-4D97-AF65-F5344CB8AC3E}">
        <p14:creationId xmlns:p14="http://schemas.microsoft.com/office/powerpoint/2010/main" val="3155820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C3CC0-E683-3209-DE68-B4928E4208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064001-4D06-178B-C944-100AE71EAA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95E72-D89D-5D8B-D520-22F708D44635}"/>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A3C5DC52-18E3-E755-DA4A-CB879F150EE3}"/>
              </a:ext>
            </a:extLst>
          </p:cNvPr>
          <p:cNvSpPr>
            <a:spLocks noGrp="1"/>
          </p:cNvSpPr>
          <p:nvPr>
            <p:ph type="sldNum" sz="quarter" idx="5"/>
          </p:nvPr>
        </p:nvSpPr>
        <p:spPr/>
        <p:txBody>
          <a:bodyPr/>
          <a:lstStyle/>
          <a:p>
            <a:fld id="{90A064B2-EFF6-4760-BE09-0DEDA56827BE}" type="slidenum">
              <a:rPr lang="hr-HR" smtClean="0"/>
              <a:t>20</a:t>
            </a:fld>
            <a:endParaRPr lang="hr-HR"/>
          </a:p>
        </p:txBody>
      </p:sp>
    </p:spTree>
    <p:extLst>
      <p:ext uri="{BB962C8B-B14F-4D97-AF65-F5344CB8AC3E}">
        <p14:creationId xmlns:p14="http://schemas.microsoft.com/office/powerpoint/2010/main" val="2274473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9B4C0-4C0A-031B-7C0D-BDEDC518C9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863943-D058-2D9C-648E-7535C2AD15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FCCFAF-5B95-1762-46EB-B0199A1970C6}"/>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14EFE3AB-5DB7-1206-8C0B-23D53AB9DE50}"/>
              </a:ext>
            </a:extLst>
          </p:cNvPr>
          <p:cNvSpPr>
            <a:spLocks noGrp="1"/>
          </p:cNvSpPr>
          <p:nvPr>
            <p:ph type="sldNum" sz="quarter" idx="5"/>
          </p:nvPr>
        </p:nvSpPr>
        <p:spPr/>
        <p:txBody>
          <a:bodyPr/>
          <a:lstStyle/>
          <a:p>
            <a:fld id="{90A064B2-EFF6-4760-BE09-0DEDA56827BE}" type="slidenum">
              <a:rPr lang="hr-HR" smtClean="0"/>
              <a:t>3</a:t>
            </a:fld>
            <a:endParaRPr lang="hr-HR"/>
          </a:p>
        </p:txBody>
      </p:sp>
    </p:spTree>
    <p:extLst>
      <p:ext uri="{BB962C8B-B14F-4D97-AF65-F5344CB8AC3E}">
        <p14:creationId xmlns:p14="http://schemas.microsoft.com/office/powerpoint/2010/main" val="3114002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A35F4-EA91-8E75-DFFB-0F1B1F2601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69650-2FED-A66E-438D-86D959A3A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4BDE8E-F593-D28A-3004-6803E5AF6A56}"/>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547473A3-030F-469A-8889-14888DCDFF50}"/>
              </a:ext>
            </a:extLst>
          </p:cNvPr>
          <p:cNvSpPr>
            <a:spLocks noGrp="1"/>
          </p:cNvSpPr>
          <p:nvPr>
            <p:ph type="sldNum" sz="quarter" idx="5"/>
          </p:nvPr>
        </p:nvSpPr>
        <p:spPr/>
        <p:txBody>
          <a:bodyPr/>
          <a:lstStyle/>
          <a:p>
            <a:fld id="{90A064B2-EFF6-4760-BE09-0DEDA56827BE}" type="slidenum">
              <a:rPr lang="hr-HR" smtClean="0"/>
              <a:t>21</a:t>
            </a:fld>
            <a:endParaRPr lang="hr-HR"/>
          </a:p>
        </p:txBody>
      </p:sp>
    </p:spTree>
    <p:extLst>
      <p:ext uri="{BB962C8B-B14F-4D97-AF65-F5344CB8AC3E}">
        <p14:creationId xmlns:p14="http://schemas.microsoft.com/office/powerpoint/2010/main" val="607919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5D5AA-5A68-ABED-42F4-D156E17A8D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AD292-7B2B-55D8-ADEC-E69055FE34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C090D-2B50-4FC6-5B2A-9456B43ABD77}"/>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3C1CAC2A-341E-CF79-62CB-79B335257ACA}"/>
              </a:ext>
            </a:extLst>
          </p:cNvPr>
          <p:cNvSpPr>
            <a:spLocks noGrp="1"/>
          </p:cNvSpPr>
          <p:nvPr>
            <p:ph type="sldNum" sz="quarter" idx="5"/>
          </p:nvPr>
        </p:nvSpPr>
        <p:spPr/>
        <p:txBody>
          <a:bodyPr/>
          <a:lstStyle/>
          <a:p>
            <a:fld id="{90A064B2-EFF6-4760-BE09-0DEDA56827BE}" type="slidenum">
              <a:rPr lang="hr-HR" smtClean="0"/>
              <a:t>22</a:t>
            </a:fld>
            <a:endParaRPr lang="hr-HR"/>
          </a:p>
        </p:txBody>
      </p:sp>
    </p:spTree>
    <p:extLst>
      <p:ext uri="{BB962C8B-B14F-4D97-AF65-F5344CB8AC3E}">
        <p14:creationId xmlns:p14="http://schemas.microsoft.com/office/powerpoint/2010/main" val="4238616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23D67-DC51-CAA3-0A14-9060518092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2D6CE-6BFB-017E-0E9F-9E6DF4F8C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232B7-ECD6-F654-3145-7366F9311026}"/>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4B125830-0FFC-F946-55D4-13015BE05DC2}"/>
              </a:ext>
            </a:extLst>
          </p:cNvPr>
          <p:cNvSpPr>
            <a:spLocks noGrp="1"/>
          </p:cNvSpPr>
          <p:nvPr>
            <p:ph type="sldNum" sz="quarter" idx="5"/>
          </p:nvPr>
        </p:nvSpPr>
        <p:spPr/>
        <p:txBody>
          <a:bodyPr/>
          <a:lstStyle/>
          <a:p>
            <a:fld id="{90A064B2-EFF6-4760-BE09-0DEDA56827BE}" type="slidenum">
              <a:rPr lang="hr-HR" smtClean="0"/>
              <a:t>23</a:t>
            </a:fld>
            <a:endParaRPr lang="hr-HR"/>
          </a:p>
        </p:txBody>
      </p:sp>
    </p:spTree>
    <p:extLst>
      <p:ext uri="{BB962C8B-B14F-4D97-AF65-F5344CB8AC3E}">
        <p14:creationId xmlns:p14="http://schemas.microsoft.com/office/powerpoint/2010/main" val="2135359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4A83C-0FD0-FC7C-B1A3-9F4663A4A4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56197-3C62-E6E4-80DC-B23E93AD0A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A6E8E5-DFEF-DE80-4FD2-1DFD8771E559}"/>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781E1368-B18B-91EB-7F7D-77A8087DE079}"/>
              </a:ext>
            </a:extLst>
          </p:cNvPr>
          <p:cNvSpPr>
            <a:spLocks noGrp="1"/>
          </p:cNvSpPr>
          <p:nvPr>
            <p:ph type="sldNum" sz="quarter" idx="5"/>
          </p:nvPr>
        </p:nvSpPr>
        <p:spPr/>
        <p:txBody>
          <a:bodyPr/>
          <a:lstStyle/>
          <a:p>
            <a:fld id="{90A064B2-EFF6-4760-BE09-0DEDA56827BE}" type="slidenum">
              <a:rPr lang="hr-HR" smtClean="0"/>
              <a:t>24</a:t>
            </a:fld>
            <a:endParaRPr lang="hr-HR"/>
          </a:p>
        </p:txBody>
      </p:sp>
    </p:spTree>
    <p:extLst>
      <p:ext uri="{BB962C8B-B14F-4D97-AF65-F5344CB8AC3E}">
        <p14:creationId xmlns:p14="http://schemas.microsoft.com/office/powerpoint/2010/main" val="1759537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5F2BA-7AC0-4645-86F4-6E7137D54B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2B77D-44C8-6BA1-D7B8-B4B5CD0F94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7D782E-9A98-85DB-4894-7989040734F6}"/>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ACA2424D-A1D6-3100-7EB0-4D0EFA5D58E3}"/>
              </a:ext>
            </a:extLst>
          </p:cNvPr>
          <p:cNvSpPr>
            <a:spLocks noGrp="1"/>
          </p:cNvSpPr>
          <p:nvPr>
            <p:ph type="sldNum" sz="quarter" idx="5"/>
          </p:nvPr>
        </p:nvSpPr>
        <p:spPr/>
        <p:txBody>
          <a:bodyPr/>
          <a:lstStyle/>
          <a:p>
            <a:fld id="{90A064B2-EFF6-4760-BE09-0DEDA56827BE}" type="slidenum">
              <a:rPr lang="hr-HR" smtClean="0"/>
              <a:t>25</a:t>
            </a:fld>
            <a:endParaRPr lang="hr-HR"/>
          </a:p>
        </p:txBody>
      </p:sp>
    </p:spTree>
    <p:extLst>
      <p:ext uri="{BB962C8B-B14F-4D97-AF65-F5344CB8AC3E}">
        <p14:creationId xmlns:p14="http://schemas.microsoft.com/office/powerpoint/2010/main" val="2965742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ECA05-027D-FD4B-E7DE-4BAA91B49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4B55EF-255E-81BE-A858-D435BC2F0C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B7DEC4-2DDE-DC4B-CD01-F6596ABD31D3}"/>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85E47818-BAE6-6CC1-585F-699652326654}"/>
              </a:ext>
            </a:extLst>
          </p:cNvPr>
          <p:cNvSpPr>
            <a:spLocks noGrp="1"/>
          </p:cNvSpPr>
          <p:nvPr>
            <p:ph type="sldNum" sz="quarter" idx="5"/>
          </p:nvPr>
        </p:nvSpPr>
        <p:spPr/>
        <p:txBody>
          <a:bodyPr/>
          <a:lstStyle/>
          <a:p>
            <a:fld id="{90A064B2-EFF6-4760-BE09-0DEDA56827BE}" type="slidenum">
              <a:rPr lang="hr-HR" smtClean="0"/>
              <a:t>26</a:t>
            </a:fld>
            <a:endParaRPr lang="hr-HR"/>
          </a:p>
        </p:txBody>
      </p:sp>
    </p:spTree>
    <p:extLst>
      <p:ext uri="{BB962C8B-B14F-4D97-AF65-F5344CB8AC3E}">
        <p14:creationId xmlns:p14="http://schemas.microsoft.com/office/powerpoint/2010/main" val="586177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7DE92-C7DC-5756-2D04-DB871CB93C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6BF658-829B-4611-5638-CBF871CDC3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2E414-07FD-8AB9-3195-8079E496F909}"/>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CB2A6214-FB5F-F910-BCF0-E2913BED1FFC}"/>
              </a:ext>
            </a:extLst>
          </p:cNvPr>
          <p:cNvSpPr>
            <a:spLocks noGrp="1"/>
          </p:cNvSpPr>
          <p:nvPr>
            <p:ph type="sldNum" sz="quarter" idx="5"/>
          </p:nvPr>
        </p:nvSpPr>
        <p:spPr/>
        <p:txBody>
          <a:bodyPr/>
          <a:lstStyle/>
          <a:p>
            <a:fld id="{90A064B2-EFF6-4760-BE09-0DEDA56827BE}" type="slidenum">
              <a:rPr lang="hr-HR" smtClean="0"/>
              <a:t>27</a:t>
            </a:fld>
            <a:endParaRPr lang="hr-HR"/>
          </a:p>
        </p:txBody>
      </p:sp>
    </p:spTree>
    <p:extLst>
      <p:ext uri="{BB962C8B-B14F-4D97-AF65-F5344CB8AC3E}">
        <p14:creationId xmlns:p14="http://schemas.microsoft.com/office/powerpoint/2010/main" val="1863006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97341-6782-B19C-CFEE-1F3303E4C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5684A-CA3A-813D-E109-FA7595F4F0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663C3A-F2B6-448C-8B01-00AF8FBC6DE6}"/>
              </a:ext>
            </a:extLst>
          </p:cNvPr>
          <p:cNvSpPr>
            <a:spLocks noGrp="1"/>
          </p:cNvSpPr>
          <p:nvPr>
            <p:ph type="body" idx="1"/>
          </p:nvPr>
        </p:nvSpPr>
        <p:spPr/>
        <p:txBody>
          <a:bodyPr/>
          <a:lstStyle/>
          <a:p>
            <a:r>
              <a:rPr lang="en-US" b="1" dirty="0"/>
              <a:t>https://github.com/rwaldron/idiomatic.js – </a:t>
            </a:r>
            <a:r>
              <a:rPr lang="en-US" b="1" dirty="0" err="1"/>
              <a:t>kako</a:t>
            </a:r>
            <a:r>
              <a:rPr lang="en-US" b="1" dirty="0"/>
              <a:t> </a:t>
            </a:r>
            <a:r>
              <a:rPr lang="en-US" b="1" dirty="0" err="1"/>
              <a:t>pisati</a:t>
            </a:r>
            <a:r>
              <a:rPr lang="en-US" b="1" dirty="0"/>
              <a:t> </a:t>
            </a:r>
            <a:r>
              <a:rPr lang="en-US" b="1" dirty="0" err="1"/>
              <a:t>dobar</a:t>
            </a:r>
            <a:r>
              <a:rPr lang="en-US" b="1" dirty="0"/>
              <a:t> </a:t>
            </a:r>
            <a:r>
              <a:rPr lang="en-US" b="1" dirty="0" err="1"/>
              <a:t>javascript</a:t>
            </a:r>
            <a:r>
              <a:rPr lang="en-US" b="1" dirty="0"/>
              <a:t> </a:t>
            </a:r>
            <a:r>
              <a:rPr lang="en-US" b="1" dirty="0" err="1"/>
              <a:t>kod</a:t>
            </a:r>
            <a:r>
              <a:rPr lang="en-US" b="1" dirty="0"/>
              <a:t>.</a:t>
            </a:r>
          </a:p>
          <a:p>
            <a:endParaRPr lang="en-US" b="1" dirty="0"/>
          </a:p>
          <a:p>
            <a:endParaRPr lang="en-US" b="1" dirty="0"/>
          </a:p>
          <a:p>
            <a:r>
              <a:rPr lang="hr-HR" b="1" dirty="0"/>
              <a:t>📌 Kratka Povijest Web Preglednika</a:t>
            </a:r>
          </a:p>
          <a:p>
            <a:r>
              <a:rPr lang="hr-HR" dirty="0"/>
              <a:t>🔹 </a:t>
            </a:r>
            <a:r>
              <a:rPr lang="hr-HR" b="1" dirty="0"/>
              <a:t>Netscape Navigator</a:t>
            </a:r>
            <a:r>
              <a:rPr lang="hr-HR" dirty="0"/>
              <a:t> – Dominirao web preglednicima 90-ih godina.</a:t>
            </a:r>
            <a:br>
              <a:rPr lang="hr-HR" dirty="0"/>
            </a:br>
            <a:r>
              <a:rPr lang="hr-HR" dirty="0"/>
              <a:t>🔹 </a:t>
            </a:r>
            <a:r>
              <a:rPr lang="hr-HR" b="1" dirty="0"/>
              <a:t>Internet Explorer</a:t>
            </a:r>
            <a:r>
              <a:rPr lang="hr-HR" dirty="0"/>
              <a:t> – Glavni konkurent, izazvao „rat preglednika“.</a:t>
            </a:r>
            <a:br>
              <a:rPr lang="hr-HR" dirty="0"/>
            </a:br>
            <a:r>
              <a:rPr lang="hr-HR" dirty="0"/>
              <a:t>🔹 </a:t>
            </a:r>
            <a:r>
              <a:rPr lang="hr-HR" b="1" dirty="0"/>
              <a:t>Mosaic</a:t>
            </a:r>
            <a:r>
              <a:rPr lang="hr-HR" dirty="0"/>
              <a:t> – Prethodnik Netscapea, jedan od prvih preglednika.</a:t>
            </a:r>
            <a:br>
              <a:rPr lang="hr-HR" dirty="0"/>
            </a:br>
            <a:r>
              <a:rPr lang="hr-HR" dirty="0"/>
              <a:t>🔹 </a:t>
            </a:r>
            <a:r>
              <a:rPr lang="hr-HR" b="1" dirty="0"/>
              <a:t>Firefox</a:t>
            </a:r>
            <a:r>
              <a:rPr lang="hr-HR" dirty="0"/>
              <a:t> – Nastao iz ostataka Netscapea, donio inovacije.</a:t>
            </a:r>
          </a:p>
          <a:p>
            <a:r>
              <a:rPr lang="hr-HR" dirty="0"/>
              <a:t>Marc Andreessen, jedan od ključnih ljudi iza Netscapea, imao je viziju dinamičnog weba, a kako bi to omogućio, bilo je potrebno razviti novi skriptni jezik koji bi radio u pregledniku.</a:t>
            </a:r>
          </a:p>
          <a:p>
            <a:r>
              <a:rPr lang="hr-HR" b="1" dirty="0"/>
              <a:t>📌 Nastanak JavaScripta</a:t>
            </a:r>
          </a:p>
          <a:p>
            <a:r>
              <a:rPr lang="hr-HR" dirty="0"/>
              <a:t>🔹 </a:t>
            </a:r>
            <a:r>
              <a:rPr lang="hr-HR" b="1" dirty="0"/>
              <a:t>1995. godine</a:t>
            </a:r>
            <a:r>
              <a:rPr lang="hr-HR" dirty="0"/>
              <a:t> – Web stranice su bile statične, a sav posao obrade podataka odvijao se na serveru.</a:t>
            </a:r>
            <a:br>
              <a:rPr lang="hr-HR" dirty="0"/>
            </a:br>
            <a:r>
              <a:rPr lang="hr-HR" dirty="0"/>
              <a:t>🔹 </a:t>
            </a:r>
            <a:r>
              <a:rPr lang="hr-HR" b="1" dirty="0"/>
              <a:t>Netscapeov tim</a:t>
            </a:r>
            <a:r>
              <a:rPr lang="hr-HR" dirty="0"/>
              <a:t> – Želio je dinamičan web s animacijama i interakcijom u pregledniku.</a:t>
            </a:r>
            <a:br>
              <a:rPr lang="hr-HR" dirty="0"/>
            </a:br>
            <a:r>
              <a:rPr lang="hr-HR" dirty="0"/>
              <a:t>🔹 </a:t>
            </a:r>
            <a:r>
              <a:rPr lang="hr-HR" b="1" dirty="0"/>
              <a:t>Brendan Eich</a:t>
            </a:r>
            <a:r>
              <a:rPr lang="hr-HR" dirty="0"/>
              <a:t> – Unajmljen da razvije skriptni jezik, kreirao </a:t>
            </a:r>
            <a:r>
              <a:rPr lang="hr-HR" b="1" dirty="0"/>
              <a:t>JavaScript za samo 10 dana</a:t>
            </a:r>
            <a:r>
              <a:rPr lang="hr-HR" dirty="0"/>
              <a:t>!</a:t>
            </a:r>
            <a:br>
              <a:rPr lang="hr-HR" dirty="0"/>
            </a:br>
            <a:r>
              <a:rPr lang="hr-HR" dirty="0"/>
              <a:t>🔹 </a:t>
            </a:r>
            <a:r>
              <a:rPr lang="hr-HR" b="1" dirty="0"/>
              <a:t>Prvotni naziv</a:t>
            </a:r>
            <a:r>
              <a:rPr lang="hr-HR" dirty="0"/>
              <a:t> – JavaScript se u početku zvao </a:t>
            </a:r>
            <a:r>
              <a:rPr lang="hr-HR" b="1" dirty="0"/>
              <a:t>LiveScript</a:t>
            </a:r>
            <a:r>
              <a:rPr lang="hr-HR" dirty="0"/>
              <a:t>, ali zbog popularnosti Jave, ime je promijenjeno.</a:t>
            </a:r>
          </a:p>
          <a:p>
            <a:r>
              <a:rPr lang="hr-HR" b="1" dirty="0"/>
              <a:t>📌 Što Se Događa Ako Isključimo JavaScript?</a:t>
            </a:r>
          </a:p>
          <a:p>
            <a:r>
              <a:rPr lang="hr-HR" dirty="0"/>
              <a:t>🔹 </a:t>
            </a:r>
            <a:r>
              <a:rPr lang="hr-HR" b="1" dirty="0"/>
              <a:t>Twitter bez JavaScripta</a:t>
            </a:r>
            <a:r>
              <a:rPr lang="hr-HR" dirty="0"/>
              <a:t> – Ne može prikazati brojač znakova kod tvitanja.</a:t>
            </a:r>
            <a:br>
              <a:rPr lang="hr-HR" dirty="0"/>
            </a:br>
            <a:r>
              <a:rPr lang="hr-HR" dirty="0"/>
              <a:t>🔹 </a:t>
            </a:r>
            <a:r>
              <a:rPr lang="hr-HR" b="1" dirty="0"/>
              <a:t>YouTube i Netflix</a:t>
            </a:r>
            <a:r>
              <a:rPr lang="hr-HR" dirty="0"/>
              <a:t> – Ne rade uopće bez JavaScripta.</a:t>
            </a:r>
            <a:br>
              <a:rPr lang="hr-HR" dirty="0"/>
            </a:br>
            <a:r>
              <a:rPr lang="hr-HR" dirty="0"/>
              <a:t>🔹 </a:t>
            </a:r>
            <a:r>
              <a:rPr lang="hr-HR" b="1" dirty="0"/>
              <a:t>New York Times bez JavaScripta</a:t>
            </a:r>
            <a:r>
              <a:rPr lang="hr-HR" dirty="0"/>
              <a:t> – Sajt se učitava bez oglasa jer su oni često temeljeni na JavaScriptu.</a:t>
            </a:r>
          </a:p>
          <a:p>
            <a:r>
              <a:rPr lang="hr-HR" dirty="0"/>
              <a:t>Ovo pokazuje koliko smo danas ovisni o JavaScriptu – bez njega, internet ne bi bio isti!</a:t>
            </a:r>
          </a:p>
          <a:p>
            <a:endParaRPr lang="hr-HR" dirty="0"/>
          </a:p>
        </p:txBody>
      </p:sp>
      <p:sp>
        <p:nvSpPr>
          <p:cNvPr id="4" name="Slide Number Placeholder 3">
            <a:extLst>
              <a:ext uri="{FF2B5EF4-FFF2-40B4-BE49-F238E27FC236}">
                <a16:creationId xmlns:a16="http://schemas.microsoft.com/office/drawing/2014/main" id="{831A9F76-E4F9-C150-A8F0-EC42988C965C}"/>
              </a:ext>
            </a:extLst>
          </p:cNvPr>
          <p:cNvSpPr>
            <a:spLocks noGrp="1"/>
          </p:cNvSpPr>
          <p:nvPr>
            <p:ph type="sldNum" sz="quarter" idx="5"/>
          </p:nvPr>
        </p:nvSpPr>
        <p:spPr/>
        <p:txBody>
          <a:bodyPr/>
          <a:lstStyle/>
          <a:p>
            <a:fld id="{90A064B2-EFF6-4760-BE09-0DEDA56827BE}" type="slidenum">
              <a:rPr lang="hr-HR" smtClean="0"/>
              <a:t>4</a:t>
            </a:fld>
            <a:endParaRPr lang="hr-HR"/>
          </a:p>
        </p:txBody>
      </p:sp>
    </p:spTree>
    <p:extLst>
      <p:ext uri="{BB962C8B-B14F-4D97-AF65-F5344CB8AC3E}">
        <p14:creationId xmlns:p14="http://schemas.microsoft.com/office/powerpoint/2010/main" val="1817544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18ABE-298D-065B-4BD3-A3259CED15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1188AB-BDCC-7D97-45B6-3228A020E4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B6E17-F40F-0933-BF68-F21A8DF7A2BA}"/>
              </a:ext>
            </a:extLst>
          </p:cNvPr>
          <p:cNvSpPr>
            <a:spLocks noGrp="1"/>
          </p:cNvSpPr>
          <p:nvPr>
            <p:ph type="body" idx="1"/>
          </p:nvPr>
        </p:nvSpPr>
        <p:spPr/>
        <p:txBody>
          <a:bodyPr/>
          <a:lstStyle/>
          <a:p>
            <a:r>
              <a:rPr lang="en-US" b="1" dirty="0"/>
              <a:t>https://github.com/rwaldron/idiomatic.js – </a:t>
            </a:r>
            <a:r>
              <a:rPr lang="en-US" b="1" dirty="0" err="1"/>
              <a:t>kako</a:t>
            </a:r>
            <a:r>
              <a:rPr lang="en-US" b="1" dirty="0"/>
              <a:t> </a:t>
            </a:r>
            <a:r>
              <a:rPr lang="en-US" b="1" dirty="0" err="1"/>
              <a:t>pisati</a:t>
            </a:r>
            <a:r>
              <a:rPr lang="en-US" b="1" dirty="0"/>
              <a:t> </a:t>
            </a:r>
            <a:r>
              <a:rPr lang="en-US" b="1" dirty="0" err="1"/>
              <a:t>dobar</a:t>
            </a:r>
            <a:r>
              <a:rPr lang="en-US" b="1" dirty="0"/>
              <a:t> </a:t>
            </a:r>
            <a:r>
              <a:rPr lang="en-US" b="1" dirty="0" err="1"/>
              <a:t>javascript</a:t>
            </a:r>
            <a:r>
              <a:rPr lang="en-US" b="1" dirty="0"/>
              <a:t> </a:t>
            </a:r>
            <a:r>
              <a:rPr lang="en-US" b="1" dirty="0" err="1"/>
              <a:t>kod</a:t>
            </a:r>
            <a:r>
              <a:rPr lang="en-US" b="1" dirty="0"/>
              <a:t>.</a:t>
            </a:r>
          </a:p>
          <a:p>
            <a:endParaRPr lang="en-US" b="1" dirty="0"/>
          </a:p>
          <a:p>
            <a:endParaRPr lang="en-US" b="1" dirty="0"/>
          </a:p>
          <a:p>
            <a:r>
              <a:rPr lang="hr-HR" b="1" dirty="0"/>
              <a:t>📌 Kratka Povijest Web Preglednika</a:t>
            </a:r>
          </a:p>
          <a:p>
            <a:r>
              <a:rPr lang="hr-HR" dirty="0"/>
              <a:t>🔹 </a:t>
            </a:r>
            <a:r>
              <a:rPr lang="hr-HR" b="1" dirty="0"/>
              <a:t>Netscape Navigator</a:t>
            </a:r>
            <a:r>
              <a:rPr lang="hr-HR" dirty="0"/>
              <a:t> – Dominirao web preglednicima 90-ih godina.</a:t>
            </a:r>
            <a:br>
              <a:rPr lang="hr-HR" dirty="0"/>
            </a:br>
            <a:r>
              <a:rPr lang="hr-HR" dirty="0"/>
              <a:t>🔹 </a:t>
            </a:r>
            <a:r>
              <a:rPr lang="hr-HR" b="1" dirty="0"/>
              <a:t>Internet Explorer</a:t>
            </a:r>
            <a:r>
              <a:rPr lang="hr-HR" dirty="0"/>
              <a:t> – Glavni konkurent, izazvao „rat preglednika“.</a:t>
            </a:r>
            <a:br>
              <a:rPr lang="hr-HR" dirty="0"/>
            </a:br>
            <a:r>
              <a:rPr lang="hr-HR" dirty="0"/>
              <a:t>🔹 </a:t>
            </a:r>
            <a:r>
              <a:rPr lang="hr-HR" b="1" dirty="0"/>
              <a:t>Mosaic</a:t>
            </a:r>
            <a:r>
              <a:rPr lang="hr-HR" dirty="0"/>
              <a:t> – Prethodnik Netscapea, jedan od prvih preglednika.</a:t>
            </a:r>
            <a:br>
              <a:rPr lang="hr-HR" dirty="0"/>
            </a:br>
            <a:r>
              <a:rPr lang="hr-HR" dirty="0"/>
              <a:t>🔹 </a:t>
            </a:r>
            <a:r>
              <a:rPr lang="hr-HR" b="1" dirty="0"/>
              <a:t>Firefox</a:t>
            </a:r>
            <a:r>
              <a:rPr lang="hr-HR" dirty="0"/>
              <a:t> – Nastao iz ostataka Netscapea, donio inovacije.</a:t>
            </a:r>
          </a:p>
          <a:p>
            <a:r>
              <a:rPr lang="hr-HR" dirty="0"/>
              <a:t>Marc Andreessen, jedan od ključnih ljudi iza Netscapea, imao je viziju dinamičnog weba, a kako bi to omogućio, bilo je potrebno razviti novi skriptni jezik koji bi radio u pregledniku.</a:t>
            </a:r>
          </a:p>
          <a:p>
            <a:r>
              <a:rPr lang="hr-HR" b="1" dirty="0"/>
              <a:t>📌 Nastanak JavaScripta</a:t>
            </a:r>
          </a:p>
          <a:p>
            <a:r>
              <a:rPr lang="hr-HR" dirty="0"/>
              <a:t>🔹 </a:t>
            </a:r>
            <a:r>
              <a:rPr lang="hr-HR" b="1" dirty="0"/>
              <a:t>1995. godine</a:t>
            </a:r>
            <a:r>
              <a:rPr lang="hr-HR" dirty="0"/>
              <a:t> – Web stranice su bile statične, a sav posao obrade podataka odvijao se na serveru.</a:t>
            </a:r>
            <a:br>
              <a:rPr lang="hr-HR" dirty="0"/>
            </a:br>
            <a:r>
              <a:rPr lang="hr-HR" dirty="0"/>
              <a:t>🔹 </a:t>
            </a:r>
            <a:r>
              <a:rPr lang="hr-HR" b="1" dirty="0"/>
              <a:t>Netscapeov tim</a:t>
            </a:r>
            <a:r>
              <a:rPr lang="hr-HR" dirty="0"/>
              <a:t> – Želio je dinamičan web s animacijama i interakcijom u pregledniku.</a:t>
            </a:r>
            <a:br>
              <a:rPr lang="hr-HR" dirty="0"/>
            </a:br>
            <a:r>
              <a:rPr lang="hr-HR" dirty="0"/>
              <a:t>🔹 </a:t>
            </a:r>
            <a:r>
              <a:rPr lang="hr-HR" b="1" dirty="0"/>
              <a:t>Brendan Eich</a:t>
            </a:r>
            <a:r>
              <a:rPr lang="hr-HR" dirty="0"/>
              <a:t> – Unajmljen da razvije skriptni jezik, kreirao </a:t>
            </a:r>
            <a:r>
              <a:rPr lang="hr-HR" b="1" dirty="0"/>
              <a:t>JavaScript za samo 10 dana</a:t>
            </a:r>
            <a:r>
              <a:rPr lang="hr-HR" dirty="0"/>
              <a:t>!</a:t>
            </a:r>
            <a:br>
              <a:rPr lang="hr-HR" dirty="0"/>
            </a:br>
            <a:r>
              <a:rPr lang="hr-HR" dirty="0"/>
              <a:t>🔹 </a:t>
            </a:r>
            <a:r>
              <a:rPr lang="hr-HR" b="1" dirty="0"/>
              <a:t>Prvotni naziv</a:t>
            </a:r>
            <a:r>
              <a:rPr lang="hr-HR" dirty="0"/>
              <a:t> – JavaScript se u početku zvao </a:t>
            </a:r>
            <a:r>
              <a:rPr lang="hr-HR" b="1" dirty="0"/>
              <a:t>LiveScript</a:t>
            </a:r>
            <a:r>
              <a:rPr lang="hr-HR" dirty="0"/>
              <a:t>, ali zbog popularnosti Jave, ime je promijenjeno.</a:t>
            </a:r>
          </a:p>
          <a:p>
            <a:r>
              <a:rPr lang="hr-HR" b="1" dirty="0"/>
              <a:t>📌 Što Se Događa Ako Isključimo JavaScript?</a:t>
            </a:r>
          </a:p>
          <a:p>
            <a:r>
              <a:rPr lang="hr-HR" dirty="0"/>
              <a:t>🔹 </a:t>
            </a:r>
            <a:r>
              <a:rPr lang="hr-HR" b="1" dirty="0"/>
              <a:t>Twitter bez JavaScripta</a:t>
            </a:r>
            <a:r>
              <a:rPr lang="hr-HR" dirty="0"/>
              <a:t> – Ne može prikazati brojač znakova kod tvitanja.</a:t>
            </a:r>
            <a:br>
              <a:rPr lang="hr-HR" dirty="0"/>
            </a:br>
            <a:r>
              <a:rPr lang="hr-HR" dirty="0"/>
              <a:t>🔹 </a:t>
            </a:r>
            <a:r>
              <a:rPr lang="hr-HR" b="1" dirty="0"/>
              <a:t>YouTube i Netflix</a:t>
            </a:r>
            <a:r>
              <a:rPr lang="hr-HR" dirty="0"/>
              <a:t> – Ne rade uopće bez JavaScripta.</a:t>
            </a:r>
            <a:br>
              <a:rPr lang="hr-HR" dirty="0"/>
            </a:br>
            <a:r>
              <a:rPr lang="hr-HR" dirty="0"/>
              <a:t>🔹 </a:t>
            </a:r>
            <a:r>
              <a:rPr lang="hr-HR" b="1" dirty="0"/>
              <a:t>New York Times bez JavaScripta</a:t>
            </a:r>
            <a:r>
              <a:rPr lang="hr-HR" dirty="0"/>
              <a:t> – Sajt se učitava bez oglasa jer su oni često temeljeni na JavaScriptu.</a:t>
            </a:r>
          </a:p>
          <a:p>
            <a:r>
              <a:rPr lang="hr-HR" dirty="0"/>
              <a:t>Ovo pokazuje koliko smo danas ovisni o JavaScriptu – bez njega, internet ne bi bio isti!</a:t>
            </a:r>
          </a:p>
          <a:p>
            <a:endParaRPr lang="hr-HR" dirty="0"/>
          </a:p>
        </p:txBody>
      </p:sp>
      <p:sp>
        <p:nvSpPr>
          <p:cNvPr id="4" name="Slide Number Placeholder 3">
            <a:extLst>
              <a:ext uri="{FF2B5EF4-FFF2-40B4-BE49-F238E27FC236}">
                <a16:creationId xmlns:a16="http://schemas.microsoft.com/office/drawing/2014/main" id="{8B9C58DF-B480-B393-212E-0BB556A14F71}"/>
              </a:ext>
            </a:extLst>
          </p:cNvPr>
          <p:cNvSpPr>
            <a:spLocks noGrp="1"/>
          </p:cNvSpPr>
          <p:nvPr>
            <p:ph type="sldNum" sz="quarter" idx="5"/>
          </p:nvPr>
        </p:nvSpPr>
        <p:spPr/>
        <p:txBody>
          <a:bodyPr/>
          <a:lstStyle/>
          <a:p>
            <a:fld id="{90A064B2-EFF6-4760-BE09-0DEDA56827BE}" type="slidenum">
              <a:rPr lang="hr-HR" smtClean="0"/>
              <a:t>5</a:t>
            </a:fld>
            <a:endParaRPr lang="hr-HR"/>
          </a:p>
        </p:txBody>
      </p:sp>
    </p:spTree>
    <p:extLst>
      <p:ext uri="{BB962C8B-B14F-4D97-AF65-F5344CB8AC3E}">
        <p14:creationId xmlns:p14="http://schemas.microsoft.com/office/powerpoint/2010/main" val="985580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Instaliranje</a:t>
            </a:r>
            <a:r>
              <a:rPr lang="en-US" dirty="0"/>
              <a:t> u local</a:t>
            </a:r>
            <a:br>
              <a:rPr lang="en-US" dirty="0"/>
            </a:br>
            <a:br>
              <a:rPr lang="en-US" dirty="0"/>
            </a:br>
            <a:r>
              <a:rPr lang="en-US" b="1" i="0" dirty="0">
                <a:solidFill>
                  <a:srgbClr val="303141"/>
                </a:solidFill>
                <a:effectLst/>
                <a:latin typeface="Udemy Sans"/>
              </a:rPr>
              <a:t>1. Windows Users:</a:t>
            </a:r>
            <a:r>
              <a:rPr lang="en-US" b="0" i="0" dirty="0">
                <a:solidFill>
                  <a:srgbClr val="303141"/>
                </a:solidFill>
                <a:effectLst/>
                <a:latin typeface="Udemy Sans"/>
              </a:rPr>
              <a:t> Download the Postgres Installer here:</a:t>
            </a:r>
          </a:p>
          <a:p>
            <a:pPr algn="l"/>
            <a:r>
              <a:rPr lang="en-US" b="0" i="0" dirty="0">
                <a:solidFill>
                  <a:srgbClr val="6D28D2"/>
                </a:solidFill>
                <a:effectLst/>
                <a:latin typeface="Udemy Sans"/>
                <a:hlinkClick r:id="rId3"/>
              </a:rPr>
              <a:t>https://sbp.enterprisedb.com/getfile.jsp?fileid=1258649</a:t>
            </a:r>
            <a:endParaRPr lang="en-US" b="0" i="0" dirty="0">
              <a:solidFill>
                <a:srgbClr val="303141"/>
              </a:solidFill>
              <a:effectLst/>
              <a:latin typeface="Udemy Sans"/>
            </a:endParaRPr>
          </a:p>
          <a:p>
            <a:pPr algn="l"/>
            <a:br>
              <a:rPr lang="en-US" b="0" i="0" dirty="0">
                <a:solidFill>
                  <a:srgbClr val="303141"/>
                </a:solidFill>
                <a:effectLst/>
                <a:latin typeface="Udemy Sans"/>
              </a:rPr>
            </a:br>
            <a:endParaRPr lang="en-US" b="0" i="0" dirty="0">
              <a:solidFill>
                <a:srgbClr val="303141"/>
              </a:solidFill>
              <a:effectLst/>
              <a:latin typeface="Udemy Sans"/>
            </a:endParaRPr>
          </a:p>
          <a:p>
            <a:pPr algn="l"/>
            <a:r>
              <a:rPr lang="en-US" b="1" i="0" dirty="0">
                <a:solidFill>
                  <a:srgbClr val="303141"/>
                </a:solidFill>
                <a:effectLst/>
                <a:latin typeface="Udemy Sans"/>
              </a:rPr>
              <a:t>1. Mac Users:</a:t>
            </a:r>
            <a:r>
              <a:rPr lang="en-US" b="0" i="0" dirty="0">
                <a:solidFill>
                  <a:srgbClr val="303141"/>
                </a:solidFill>
                <a:effectLst/>
                <a:latin typeface="Udemy Sans"/>
              </a:rPr>
              <a:t> Download the Postgres Installer here:</a:t>
            </a:r>
          </a:p>
          <a:p>
            <a:pPr algn="l"/>
            <a:r>
              <a:rPr lang="en-US" b="0" i="0" dirty="0">
                <a:solidFill>
                  <a:srgbClr val="6D28D2"/>
                </a:solidFill>
                <a:effectLst/>
                <a:latin typeface="Udemy Sans"/>
                <a:hlinkClick r:id="rId4"/>
              </a:rPr>
              <a:t>https://sbp.enterprisedb.com/getfile.jsp?fileid=1258653</a:t>
            </a:r>
            <a:endParaRPr lang="en-US" b="0" i="0" dirty="0">
              <a:solidFill>
                <a:srgbClr val="6D28D2"/>
              </a:solidFill>
              <a:effectLst/>
              <a:latin typeface="Udemy Sans"/>
            </a:endParaRPr>
          </a:p>
          <a:p>
            <a:pPr algn="l"/>
            <a:endParaRPr lang="en-US" b="0" i="0" dirty="0">
              <a:solidFill>
                <a:srgbClr val="6D28D2"/>
              </a:solidFill>
              <a:effectLst/>
              <a:latin typeface="Udemy Sans"/>
            </a:endParaRPr>
          </a:p>
          <a:p>
            <a:pPr algn="l"/>
            <a:endParaRPr lang="en-US" b="0" i="0" dirty="0">
              <a:solidFill>
                <a:srgbClr val="6D28D2"/>
              </a:solidFill>
              <a:effectLst/>
              <a:latin typeface="Udemy Sans"/>
            </a:endParaRPr>
          </a:p>
          <a:p>
            <a:pPr algn="l"/>
            <a:r>
              <a:rPr lang="en-US" b="0" i="0" dirty="0">
                <a:solidFill>
                  <a:srgbClr val="303141"/>
                </a:solidFill>
                <a:effectLst/>
                <a:latin typeface="Udemy Sans"/>
              </a:rPr>
              <a:t>https://www.postgresql.org/docs/current/datatype.html</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6</a:t>
            </a:fld>
            <a:endParaRPr lang="hr-HR"/>
          </a:p>
        </p:txBody>
      </p:sp>
    </p:spTree>
    <p:extLst>
      <p:ext uri="{BB962C8B-B14F-4D97-AF65-F5344CB8AC3E}">
        <p14:creationId xmlns:p14="http://schemas.microsoft.com/office/powerpoint/2010/main" val="1630337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7BB2-BF81-33AE-38F6-DA3C3F125A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4377B-7448-BFDE-3447-D85715045D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2D94C4-6AE7-6C01-2CF8-4E553F607BF1}"/>
              </a:ext>
            </a:extLst>
          </p:cNvPr>
          <p:cNvSpPr>
            <a:spLocks noGrp="1"/>
          </p:cNvSpPr>
          <p:nvPr>
            <p:ph type="body" idx="1"/>
          </p:nvPr>
        </p:nvSpPr>
        <p:spPr/>
        <p:txBody>
          <a:bodyPr/>
          <a:lstStyle/>
          <a:p>
            <a:r>
              <a:rPr lang="hr-HR" dirty="0"/>
              <a:t>w3schools.com/sql</a:t>
            </a:r>
            <a:endParaRPr lang="en-US" dirty="0"/>
          </a:p>
          <a:p>
            <a:r>
              <a:rPr lang="hr-HR" dirty="0"/>
              <a:t>sqliteonline.com</a:t>
            </a:r>
          </a:p>
        </p:txBody>
      </p:sp>
      <p:sp>
        <p:nvSpPr>
          <p:cNvPr id="4" name="Slide Number Placeholder 3">
            <a:extLst>
              <a:ext uri="{FF2B5EF4-FFF2-40B4-BE49-F238E27FC236}">
                <a16:creationId xmlns:a16="http://schemas.microsoft.com/office/drawing/2014/main" id="{18C10141-5031-003D-27D7-496C713F5172}"/>
              </a:ext>
            </a:extLst>
          </p:cNvPr>
          <p:cNvSpPr>
            <a:spLocks noGrp="1"/>
          </p:cNvSpPr>
          <p:nvPr>
            <p:ph type="sldNum" sz="quarter" idx="5"/>
          </p:nvPr>
        </p:nvSpPr>
        <p:spPr/>
        <p:txBody>
          <a:bodyPr/>
          <a:lstStyle/>
          <a:p>
            <a:fld id="{90A064B2-EFF6-4760-BE09-0DEDA56827BE}" type="slidenum">
              <a:rPr lang="hr-HR" smtClean="0"/>
              <a:t>7</a:t>
            </a:fld>
            <a:endParaRPr lang="hr-HR"/>
          </a:p>
        </p:txBody>
      </p:sp>
    </p:spTree>
    <p:extLst>
      <p:ext uri="{BB962C8B-B14F-4D97-AF65-F5344CB8AC3E}">
        <p14:creationId xmlns:p14="http://schemas.microsoft.com/office/powerpoint/2010/main" val="2535386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8C7DC-C0E3-9E71-57E3-0AA4530D7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587CD-C365-B83B-2371-2E400E2D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104D92-E6A8-A520-9FAF-64F9E6C293DF}"/>
              </a:ext>
            </a:extLst>
          </p:cNvPr>
          <p:cNvSpPr>
            <a:spLocks noGrp="1"/>
          </p:cNvSpPr>
          <p:nvPr>
            <p:ph type="body" idx="1"/>
          </p:nvPr>
        </p:nvSpPr>
        <p:spPr/>
        <p:txBody>
          <a:bodyPr/>
          <a:lstStyle/>
          <a:p>
            <a:r>
              <a:rPr lang="hr-HR" dirty="0"/>
              <a:t>w3schools.com/sql</a:t>
            </a:r>
            <a:endParaRPr lang="en-US" dirty="0"/>
          </a:p>
          <a:p>
            <a:r>
              <a:rPr lang="hr-HR" dirty="0"/>
              <a:t>sqliteonline.com</a:t>
            </a:r>
          </a:p>
        </p:txBody>
      </p:sp>
      <p:sp>
        <p:nvSpPr>
          <p:cNvPr id="4" name="Slide Number Placeholder 3">
            <a:extLst>
              <a:ext uri="{FF2B5EF4-FFF2-40B4-BE49-F238E27FC236}">
                <a16:creationId xmlns:a16="http://schemas.microsoft.com/office/drawing/2014/main" id="{E8CDC73D-ACC5-7A26-C501-7F6DEBC71801}"/>
              </a:ext>
            </a:extLst>
          </p:cNvPr>
          <p:cNvSpPr>
            <a:spLocks noGrp="1"/>
          </p:cNvSpPr>
          <p:nvPr>
            <p:ph type="sldNum" sz="quarter" idx="5"/>
          </p:nvPr>
        </p:nvSpPr>
        <p:spPr/>
        <p:txBody>
          <a:bodyPr/>
          <a:lstStyle/>
          <a:p>
            <a:fld id="{90A064B2-EFF6-4760-BE09-0DEDA56827BE}" type="slidenum">
              <a:rPr lang="hr-HR" smtClean="0"/>
              <a:t>8</a:t>
            </a:fld>
            <a:endParaRPr lang="hr-HR"/>
          </a:p>
        </p:txBody>
      </p:sp>
    </p:spTree>
    <p:extLst>
      <p:ext uri="{BB962C8B-B14F-4D97-AF65-F5344CB8AC3E}">
        <p14:creationId xmlns:p14="http://schemas.microsoft.com/office/powerpoint/2010/main" val="1989410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88DDF-7FD0-04AA-CCF2-DCD5E5331A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C47D6D-D7B6-7C29-FDFA-059A464D0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367FD-3CEE-E11F-4133-E5CAFB268B6E}"/>
              </a:ext>
            </a:extLst>
          </p:cNvPr>
          <p:cNvSpPr>
            <a:spLocks noGrp="1"/>
          </p:cNvSpPr>
          <p:nvPr>
            <p:ph type="body" idx="1"/>
          </p:nvPr>
        </p:nvSpPr>
        <p:spPr/>
        <p:txBody>
          <a:bodyPr/>
          <a:lstStyle/>
          <a:p>
            <a:r>
              <a:rPr lang="hr-HR" dirty="0"/>
              <a:t>w3schools.com/sql</a:t>
            </a:r>
            <a:endParaRPr lang="en-US" dirty="0"/>
          </a:p>
          <a:p>
            <a:r>
              <a:rPr lang="hr-HR" dirty="0"/>
              <a:t>sqliteonline.com</a:t>
            </a:r>
          </a:p>
        </p:txBody>
      </p:sp>
      <p:sp>
        <p:nvSpPr>
          <p:cNvPr id="4" name="Slide Number Placeholder 3">
            <a:extLst>
              <a:ext uri="{FF2B5EF4-FFF2-40B4-BE49-F238E27FC236}">
                <a16:creationId xmlns:a16="http://schemas.microsoft.com/office/drawing/2014/main" id="{0C419C18-BE8B-08E6-638B-F3712E88FB8E}"/>
              </a:ext>
            </a:extLst>
          </p:cNvPr>
          <p:cNvSpPr>
            <a:spLocks noGrp="1"/>
          </p:cNvSpPr>
          <p:nvPr>
            <p:ph type="sldNum" sz="quarter" idx="5"/>
          </p:nvPr>
        </p:nvSpPr>
        <p:spPr/>
        <p:txBody>
          <a:bodyPr/>
          <a:lstStyle/>
          <a:p>
            <a:fld id="{90A064B2-EFF6-4760-BE09-0DEDA56827BE}" type="slidenum">
              <a:rPr lang="hr-HR" smtClean="0"/>
              <a:t>9</a:t>
            </a:fld>
            <a:endParaRPr lang="hr-HR"/>
          </a:p>
        </p:txBody>
      </p:sp>
    </p:spTree>
    <p:extLst>
      <p:ext uri="{BB962C8B-B14F-4D97-AF65-F5344CB8AC3E}">
        <p14:creationId xmlns:p14="http://schemas.microsoft.com/office/powerpoint/2010/main" val="2151090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96521-4480-33E0-C66A-473D82AC3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C8562-5D40-0C7D-F77A-89B447540A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DDE350-E8C7-B8E8-68EF-1D87CB9392C2}"/>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CC8C1C26-529E-A692-2F3F-0CAD52958D56}"/>
              </a:ext>
            </a:extLst>
          </p:cNvPr>
          <p:cNvSpPr>
            <a:spLocks noGrp="1"/>
          </p:cNvSpPr>
          <p:nvPr>
            <p:ph type="sldNum" sz="quarter" idx="5"/>
          </p:nvPr>
        </p:nvSpPr>
        <p:spPr/>
        <p:txBody>
          <a:bodyPr/>
          <a:lstStyle/>
          <a:p>
            <a:fld id="{90A064B2-EFF6-4760-BE09-0DEDA56827BE}" type="slidenum">
              <a:rPr lang="hr-HR" smtClean="0"/>
              <a:t>10</a:t>
            </a:fld>
            <a:endParaRPr lang="hr-HR"/>
          </a:p>
        </p:txBody>
      </p:sp>
    </p:spTree>
    <p:extLst>
      <p:ext uri="{BB962C8B-B14F-4D97-AF65-F5344CB8AC3E}">
        <p14:creationId xmlns:p14="http://schemas.microsoft.com/office/powerpoint/2010/main" val="31684571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dirty="0"/>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7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029408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8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142097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9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414324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0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80089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Naslovni slajd">
    <p:spTree>
      <p:nvGrpSpPr>
        <p:cNvPr id="1" name=""/>
        <p:cNvGrpSpPr/>
        <p:nvPr/>
      </p:nvGrpSpPr>
      <p:grpSpPr>
        <a:xfrm>
          <a:off x="0" y="0"/>
          <a:ext cx="0" cy="0"/>
          <a:chOff x="0" y="0"/>
          <a:chExt cx="0" cy="0"/>
        </a:xfrm>
      </p:grpSpPr>
      <p:pic>
        <p:nvPicPr>
          <p:cNvPr id="4" name="Slika 3">
            <a:extLst>
              <a:ext uri="{FF2B5EF4-FFF2-40B4-BE49-F238E27FC236}">
                <a16:creationId xmlns:a16="http://schemas.microsoft.com/office/drawing/2014/main" id="{4911BAC4-6BC8-78C9-C3A0-3B8193B50B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2941421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Naslov i sadržaj">
    <p:spTree>
      <p:nvGrpSpPr>
        <p:cNvPr id="1" name=""/>
        <p:cNvGrpSpPr/>
        <p:nvPr/>
      </p:nvGrpSpPr>
      <p:grpSpPr>
        <a:xfrm>
          <a:off x="0" y="0"/>
          <a:ext cx="0" cy="0"/>
          <a:chOff x="0" y="0"/>
          <a:chExt cx="0" cy="0"/>
        </a:xfrm>
      </p:grpSpPr>
      <p:pic>
        <p:nvPicPr>
          <p:cNvPr id="7" name="Slika 6" descr="Slika na kojoj se prikazuje crta, snimka zaslona, dizajn&#10;&#10;Opis je automatski generiran">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558903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Dva sadržaja">
    <p:spTree>
      <p:nvGrpSpPr>
        <p:cNvPr id="1" name=""/>
        <p:cNvGrpSpPr/>
        <p:nvPr/>
      </p:nvGrpSpPr>
      <p:grpSpPr>
        <a:xfrm>
          <a:off x="0" y="0"/>
          <a:ext cx="0" cy="0"/>
          <a:chOff x="0" y="0"/>
          <a:chExt cx="0" cy="0"/>
        </a:xfrm>
      </p:grpSpPr>
      <p:pic>
        <p:nvPicPr>
          <p:cNvPr id="5" name="Slika 4" descr="Slika na kojoj se prikazuje crta, snimka zaslona, dizajn&#10;&#10;Opis je automatski generiran">
            <a:extLst>
              <a:ext uri="{FF2B5EF4-FFF2-40B4-BE49-F238E27FC236}">
                <a16:creationId xmlns:a16="http://schemas.microsoft.com/office/drawing/2014/main" id="{5FF10651-A88B-132B-AE77-005E725B18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255683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014154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75389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dirty="0"/>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13.3.2025.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5" r:id="rId5"/>
    <p:sldLayoutId id="2147483651" r:id="rId6"/>
    <p:sldLayoutId id="2147483660" r:id="rId7"/>
    <p:sldLayoutId id="2147483670" r:id="rId8"/>
    <p:sldLayoutId id="2147483671" r:id="rId9"/>
    <p:sldLayoutId id="2147483672" r:id="rId10"/>
    <p:sldLayoutId id="2147483673" r:id="rId11"/>
    <p:sldLayoutId id="2147483674" r:id="rId12"/>
    <p:sldLayoutId id="2147483675" r:id="rId13"/>
    <p:sldLayoutId id="214748366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lstStyle/>
          <a:p>
            <a:r>
              <a:rPr lang="en-US" dirty="0"/>
              <a:t>DATABASES</a:t>
            </a:r>
            <a:endParaRPr lang="hr-HR" dirty="0"/>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US" dirty="0"/>
              <a:t>Data storage</a:t>
            </a:r>
          </a:p>
        </p:txBody>
      </p:sp>
    </p:spTree>
    <p:extLst>
      <p:ext uri="{BB962C8B-B14F-4D97-AF65-F5344CB8AC3E}">
        <p14:creationId xmlns:p14="http://schemas.microsoft.com/office/powerpoint/2010/main" val="495518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1C5EC-72D9-79E8-7FC8-0A2121F8A4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F9C139-6222-23AA-33EE-C48B9CD52033}"/>
              </a:ext>
            </a:extLst>
          </p:cNvPr>
          <p:cNvSpPr>
            <a:spLocks noGrp="1"/>
          </p:cNvSpPr>
          <p:nvPr>
            <p:ph type="title"/>
          </p:nvPr>
        </p:nvSpPr>
        <p:spPr/>
        <p:txBody>
          <a:bodyPr/>
          <a:lstStyle/>
          <a:p>
            <a:r>
              <a:rPr lang="en-US" dirty="0"/>
              <a:t>DATABASES – UPDATE &amp; DELETE</a:t>
            </a:r>
            <a:endParaRPr lang="hr-HR" dirty="0"/>
          </a:p>
        </p:txBody>
      </p:sp>
      <p:sp>
        <p:nvSpPr>
          <p:cNvPr id="2" name="TextBox 1">
            <a:extLst>
              <a:ext uri="{FF2B5EF4-FFF2-40B4-BE49-F238E27FC236}">
                <a16:creationId xmlns:a16="http://schemas.microsoft.com/office/drawing/2014/main" id="{D7CF1BCC-0973-E127-E68A-D7CA7C402C0C}"/>
              </a:ext>
            </a:extLst>
          </p:cNvPr>
          <p:cNvSpPr txBox="1"/>
          <p:nvPr/>
        </p:nvSpPr>
        <p:spPr>
          <a:xfrm>
            <a:off x="723128" y="3349202"/>
            <a:ext cx="6145618" cy="369332"/>
          </a:xfrm>
          <a:prstGeom prst="rect">
            <a:avLst/>
          </a:prstGeom>
          <a:noFill/>
        </p:spPr>
        <p:txBody>
          <a:bodyPr wrap="square">
            <a:spAutoFit/>
          </a:bodyPr>
          <a:lstStyle/>
          <a:p>
            <a:r>
              <a:rPr lang="en-US" dirty="0"/>
              <a:t>👉 Update multiple columns at once</a:t>
            </a:r>
          </a:p>
        </p:txBody>
      </p:sp>
      <p:pic>
        <p:nvPicPr>
          <p:cNvPr id="4" name="Picture 3">
            <a:extLst>
              <a:ext uri="{FF2B5EF4-FFF2-40B4-BE49-F238E27FC236}">
                <a16:creationId xmlns:a16="http://schemas.microsoft.com/office/drawing/2014/main" id="{EF335C13-BC0E-0A49-34A8-DF4A3252C0D0}"/>
              </a:ext>
            </a:extLst>
          </p:cNvPr>
          <p:cNvPicPr>
            <a:picLocks noChangeAspect="1"/>
          </p:cNvPicPr>
          <p:nvPr/>
        </p:nvPicPr>
        <p:blipFill>
          <a:blip r:embed="rId3"/>
          <a:stretch>
            <a:fillRect/>
          </a:stretch>
        </p:blipFill>
        <p:spPr>
          <a:xfrm>
            <a:off x="6900477" y="2141969"/>
            <a:ext cx="1304925" cy="752475"/>
          </a:xfrm>
          <a:prstGeom prst="rect">
            <a:avLst/>
          </a:prstGeom>
        </p:spPr>
      </p:pic>
      <p:pic>
        <p:nvPicPr>
          <p:cNvPr id="6" name="Picture 5">
            <a:extLst>
              <a:ext uri="{FF2B5EF4-FFF2-40B4-BE49-F238E27FC236}">
                <a16:creationId xmlns:a16="http://schemas.microsoft.com/office/drawing/2014/main" id="{77F1727F-21B3-1C69-3B13-7702C57B94BD}"/>
              </a:ext>
            </a:extLst>
          </p:cNvPr>
          <p:cNvPicPr>
            <a:picLocks noChangeAspect="1"/>
          </p:cNvPicPr>
          <p:nvPr/>
        </p:nvPicPr>
        <p:blipFill>
          <a:blip r:embed="rId4"/>
          <a:stretch>
            <a:fillRect/>
          </a:stretch>
        </p:blipFill>
        <p:spPr>
          <a:xfrm>
            <a:off x="6900477" y="3148106"/>
            <a:ext cx="2743200" cy="771525"/>
          </a:xfrm>
          <a:prstGeom prst="rect">
            <a:avLst/>
          </a:prstGeom>
        </p:spPr>
      </p:pic>
      <p:pic>
        <p:nvPicPr>
          <p:cNvPr id="8" name="Picture 7">
            <a:extLst>
              <a:ext uri="{FF2B5EF4-FFF2-40B4-BE49-F238E27FC236}">
                <a16:creationId xmlns:a16="http://schemas.microsoft.com/office/drawing/2014/main" id="{382F1E7A-3DF7-CF91-1FE3-ADADE59C8C51}"/>
              </a:ext>
            </a:extLst>
          </p:cNvPr>
          <p:cNvPicPr>
            <a:picLocks noChangeAspect="1"/>
          </p:cNvPicPr>
          <p:nvPr/>
        </p:nvPicPr>
        <p:blipFill>
          <a:blip r:embed="rId5"/>
          <a:stretch>
            <a:fillRect/>
          </a:stretch>
        </p:blipFill>
        <p:spPr>
          <a:xfrm>
            <a:off x="10021797" y="3310031"/>
            <a:ext cx="1590675" cy="609600"/>
          </a:xfrm>
          <a:prstGeom prst="rect">
            <a:avLst/>
          </a:prstGeom>
        </p:spPr>
      </p:pic>
      <p:sp>
        <p:nvSpPr>
          <p:cNvPr id="9" name="TextBox 8">
            <a:extLst>
              <a:ext uri="{FF2B5EF4-FFF2-40B4-BE49-F238E27FC236}">
                <a16:creationId xmlns:a16="http://schemas.microsoft.com/office/drawing/2014/main" id="{4EFA72A2-F080-AAB3-B459-FC6EA7085744}"/>
              </a:ext>
            </a:extLst>
          </p:cNvPr>
          <p:cNvSpPr txBox="1"/>
          <p:nvPr/>
        </p:nvSpPr>
        <p:spPr>
          <a:xfrm>
            <a:off x="723128" y="2221253"/>
            <a:ext cx="6145618" cy="369332"/>
          </a:xfrm>
          <a:prstGeom prst="rect">
            <a:avLst/>
          </a:prstGeom>
          <a:noFill/>
        </p:spPr>
        <p:txBody>
          <a:bodyPr wrap="square">
            <a:spAutoFit/>
          </a:bodyPr>
          <a:lstStyle/>
          <a:p>
            <a:r>
              <a:rPr lang="en-US" dirty="0"/>
              <a:t>👉 Updating data in the SQL database</a:t>
            </a:r>
          </a:p>
        </p:txBody>
      </p:sp>
      <p:sp>
        <p:nvSpPr>
          <p:cNvPr id="10" name="TextBox 9">
            <a:extLst>
              <a:ext uri="{FF2B5EF4-FFF2-40B4-BE49-F238E27FC236}">
                <a16:creationId xmlns:a16="http://schemas.microsoft.com/office/drawing/2014/main" id="{49828A28-0301-6D5A-451F-4DB8A1818548}"/>
              </a:ext>
            </a:extLst>
          </p:cNvPr>
          <p:cNvSpPr txBox="1"/>
          <p:nvPr/>
        </p:nvSpPr>
        <p:spPr>
          <a:xfrm>
            <a:off x="783712" y="4572663"/>
            <a:ext cx="2629786" cy="369332"/>
          </a:xfrm>
          <a:prstGeom prst="rect">
            <a:avLst/>
          </a:prstGeom>
          <a:noFill/>
        </p:spPr>
        <p:txBody>
          <a:bodyPr wrap="square">
            <a:spAutoFit/>
          </a:bodyPr>
          <a:lstStyle/>
          <a:p>
            <a:r>
              <a:rPr lang="hr-HR" dirty="0"/>
              <a:t>👉 </a:t>
            </a:r>
            <a:r>
              <a:rPr lang="hr-HR" dirty="0" err="1"/>
              <a:t>Delete</a:t>
            </a:r>
            <a:r>
              <a:rPr lang="hr-HR" dirty="0"/>
              <a:t> data</a:t>
            </a:r>
          </a:p>
        </p:txBody>
      </p:sp>
      <p:pic>
        <p:nvPicPr>
          <p:cNvPr id="14" name="Picture 13">
            <a:extLst>
              <a:ext uri="{FF2B5EF4-FFF2-40B4-BE49-F238E27FC236}">
                <a16:creationId xmlns:a16="http://schemas.microsoft.com/office/drawing/2014/main" id="{D29C3332-DC43-1404-F780-86B34673394C}"/>
              </a:ext>
            </a:extLst>
          </p:cNvPr>
          <p:cNvPicPr>
            <a:picLocks noChangeAspect="1"/>
          </p:cNvPicPr>
          <p:nvPr/>
        </p:nvPicPr>
        <p:blipFill>
          <a:blip r:embed="rId6"/>
          <a:stretch>
            <a:fillRect/>
          </a:stretch>
        </p:blipFill>
        <p:spPr>
          <a:xfrm>
            <a:off x="6869271" y="4475270"/>
            <a:ext cx="1790700" cy="533400"/>
          </a:xfrm>
          <a:prstGeom prst="rect">
            <a:avLst/>
          </a:prstGeom>
        </p:spPr>
      </p:pic>
      <p:pic>
        <p:nvPicPr>
          <p:cNvPr id="16" name="Picture 15">
            <a:extLst>
              <a:ext uri="{FF2B5EF4-FFF2-40B4-BE49-F238E27FC236}">
                <a16:creationId xmlns:a16="http://schemas.microsoft.com/office/drawing/2014/main" id="{5A2076C4-2196-073B-FBAC-BB5DF72B5C73}"/>
              </a:ext>
            </a:extLst>
          </p:cNvPr>
          <p:cNvPicPr>
            <a:picLocks noChangeAspect="1"/>
          </p:cNvPicPr>
          <p:nvPr/>
        </p:nvPicPr>
        <p:blipFill>
          <a:blip r:embed="rId7"/>
          <a:stretch>
            <a:fillRect/>
          </a:stretch>
        </p:blipFill>
        <p:spPr>
          <a:xfrm>
            <a:off x="9960660" y="4506660"/>
            <a:ext cx="1514475" cy="400050"/>
          </a:xfrm>
          <a:prstGeom prst="rect">
            <a:avLst/>
          </a:prstGeom>
        </p:spPr>
      </p:pic>
      <p:sp>
        <p:nvSpPr>
          <p:cNvPr id="17" name="TextBox 16">
            <a:extLst>
              <a:ext uri="{FF2B5EF4-FFF2-40B4-BE49-F238E27FC236}">
                <a16:creationId xmlns:a16="http://schemas.microsoft.com/office/drawing/2014/main" id="{9319DDF1-EA0D-58B7-047B-292FE94AFD67}"/>
              </a:ext>
            </a:extLst>
          </p:cNvPr>
          <p:cNvSpPr txBox="1"/>
          <p:nvPr/>
        </p:nvSpPr>
        <p:spPr>
          <a:xfrm>
            <a:off x="783712" y="5426792"/>
            <a:ext cx="6089077" cy="369332"/>
          </a:xfrm>
          <a:prstGeom prst="rect">
            <a:avLst/>
          </a:prstGeom>
          <a:noFill/>
        </p:spPr>
        <p:txBody>
          <a:bodyPr wrap="square">
            <a:spAutoFit/>
          </a:bodyPr>
          <a:lstStyle/>
          <a:p>
            <a:r>
              <a:rPr lang="en-US" dirty="0"/>
              <a:t>👉 How to delete ALL data but keep the table?</a:t>
            </a:r>
            <a:endParaRPr lang="hr-HR" dirty="0"/>
          </a:p>
        </p:txBody>
      </p:sp>
      <p:pic>
        <p:nvPicPr>
          <p:cNvPr id="18" name="Picture 17">
            <a:extLst>
              <a:ext uri="{FF2B5EF4-FFF2-40B4-BE49-F238E27FC236}">
                <a16:creationId xmlns:a16="http://schemas.microsoft.com/office/drawing/2014/main" id="{C89CE9A6-F5B4-09CA-AEB0-86F0E956555D}"/>
              </a:ext>
            </a:extLst>
          </p:cNvPr>
          <p:cNvPicPr>
            <a:picLocks noChangeAspect="1"/>
          </p:cNvPicPr>
          <p:nvPr/>
        </p:nvPicPr>
        <p:blipFill>
          <a:blip r:embed="rId8"/>
          <a:stretch>
            <a:fillRect/>
          </a:stretch>
        </p:blipFill>
        <p:spPr>
          <a:xfrm>
            <a:off x="6783546" y="5366166"/>
            <a:ext cx="1962150" cy="438150"/>
          </a:xfrm>
          <a:prstGeom prst="rect">
            <a:avLst/>
          </a:prstGeom>
        </p:spPr>
      </p:pic>
      <p:sp>
        <p:nvSpPr>
          <p:cNvPr id="19" name="TextBox 18">
            <a:extLst>
              <a:ext uri="{FF2B5EF4-FFF2-40B4-BE49-F238E27FC236}">
                <a16:creationId xmlns:a16="http://schemas.microsoft.com/office/drawing/2014/main" id="{162E9639-D041-306B-4DF5-8631A98794C1}"/>
              </a:ext>
            </a:extLst>
          </p:cNvPr>
          <p:cNvSpPr txBox="1"/>
          <p:nvPr/>
        </p:nvSpPr>
        <p:spPr>
          <a:xfrm>
            <a:off x="10021797" y="2778774"/>
            <a:ext cx="1064715" cy="369332"/>
          </a:xfrm>
          <a:prstGeom prst="rect">
            <a:avLst/>
          </a:prstGeom>
          <a:noFill/>
        </p:spPr>
        <p:txBody>
          <a:bodyPr wrap="none" rtlCol="0">
            <a:spAutoFit/>
          </a:bodyPr>
          <a:lstStyle/>
          <a:p>
            <a:r>
              <a:rPr lang="en-US" dirty="0"/>
              <a:t>Caution!!</a:t>
            </a:r>
            <a:endParaRPr lang="hr-HR" dirty="0"/>
          </a:p>
        </p:txBody>
      </p:sp>
      <p:sp>
        <p:nvSpPr>
          <p:cNvPr id="20" name="TextBox 19">
            <a:extLst>
              <a:ext uri="{FF2B5EF4-FFF2-40B4-BE49-F238E27FC236}">
                <a16:creationId xmlns:a16="http://schemas.microsoft.com/office/drawing/2014/main" id="{517C86FA-839F-9DA6-45A3-55EE05EACD9E}"/>
              </a:ext>
            </a:extLst>
          </p:cNvPr>
          <p:cNvSpPr txBox="1"/>
          <p:nvPr/>
        </p:nvSpPr>
        <p:spPr>
          <a:xfrm>
            <a:off x="9960660" y="4051526"/>
            <a:ext cx="1064715" cy="369332"/>
          </a:xfrm>
          <a:prstGeom prst="rect">
            <a:avLst/>
          </a:prstGeom>
          <a:noFill/>
        </p:spPr>
        <p:txBody>
          <a:bodyPr wrap="none" rtlCol="0">
            <a:spAutoFit/>
          </a:bodyPr>
          <a:lstStyle/>
          <a:p>
            <a:r>
              <a:rPr lang="en-US" dirty="0"/>
              <a:t>Caution!!</a:t>
            </a:r>
            <a:endParaRPr lang="hr-HR" dirty="0"/>
          </a:p>
        </p:txBody>
      </p:sp>
    </p:spTree>
    <p:extLst>
      <p:ext uri="{BB962C8B-B14F-4D97-AF65-F5344CB8AC3E}">
        <p14:creationId xmlns:p14="http://schemas.microsoft.com/office/powerpoint/2010/main" val="2584992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84171-41A0-8697-1479-BB1092E3A1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B4DB5E-BBFF-B8C0-8E96-74F3F310FD7A}"/>
              </a:ext>
            </a:extLst>
          </p:cNvPr>
          <p:cNvSpPr>
            <a:spLocks noGrp="1"/>
          </p:cNvSpPr>
          <p:nvPr>
            <p:ph type="title"/>
          </p:nvPr>
        </p:nvSpPr>
        <p:spPr/>
        <p:txBody>
          <a:bodyPr/>
          <a:lstStyle/>
          <a:p>
            <a:r>
              <a:rPr lang="en-US" dirty="0"/>
              <a:t>DATABASES – SQL RELATIONS &amp; JOIN</a:t>
            </a:r>
            <a:endParaRPr lang="hr-HR" dirty="0"/>
          </a:p>
        </p:txBody>
      </p:sp>
      <p:sp>
        <p:nvSpPr>
          <p:cNvPr id="7" name="TextBox 6">
            <a:extLst>
              <a:ext uri="{FF2B5EF4-FFF2-40B4-BE49-F238E27FC236}">
                <a16:creationId xmlns:a16="http://schemas.microsoft.com/office/drawing/2014/main" id="{F7199270-3C2D-BAE4-D984-FB485C6B45D4}"/>
              </a:ext>
            </a:extLst>
          </p:cNvPr>
          <p:cNvSpPr txBox="1"/>
          <p:nvPr/>
        </p:nvSpPr>
        <p:spPr>
          <a:xfrm>
            <a:off x="870945" y="2537970"/>
            <a:ext cx="6145618" cy="646331"/>
          </a:xfrm>
          <a:prstGeom prst="rect">
            <a:avLst/>
          </a:prstGeom>
          <a:noFill/>
        </p:spPr>
        <p:txBody>
          <a:bodyPr wrap="square">
            <a:spAutoFit/>
          </a:bodyPr>
          <a:lstStyle/>
          <a:p>
            <a:r>
              <a:rPr lang="en-US" dirty="0"/>
              <a:t>👉 Primary Key (PK) – Identifies each record within the table (unique ID).</a:t>
            </a:r>
          </a:p>
        </p:txBody>
      </p:sp>
      <p:sp>
        <p:nvSpPr>
          <p:cNvPr id="11" name="TextBox 10">
            <a:extLst>
              <a:ext uri="{FF2B5EF4-FFF2-40B4-BE49-F238E27FC236}">
                <a16:creationId xmlns:a16="http://schemas.microsoft.com/office/drawing/2014/main" id="{614547D9-2980-B547-AB63-AAEA4F6FB258}"/>
              </a:ext>
            </a:extLst>
          </p:cNvPr>
          <p:cNvSpPr txBox="1"/>
          <p:nvPr/>
        </p:nvSpPr>
        <p:spPr>
          <a:xfrm>
            <a:off x="870945" y="5120807"/>
            <a:ext cx="6145618" cy="369332"/>
          </a:xfrm>
          <a:prstGeom prst="rect">
            <a:avLst/>
          </a:prstGeom>
          <a:noFill/>
        </p:spPr>
        <p:txBody>
          <a:bodyPr wrap="square">
            <a:spAutoFit/>
          </a:bodyPr>
          <a:lstStyle/>
          <a:p>
            <a:r>
              <a:rPr lang="en-US" dirty="0"/>
              <a:t>👉 Add your first order</a:t>
            </a:r>
          </a:p>
        </p:txBody>
      </p:sp>
      <p:pic>
        <p:nvPicPr>
          <p:cNvPr id="12" name="Picture 11">
            <a:extLst>
              <a:ext uri="{FF2B5EF4-FFF2-40B4-BE49-F238E27FC236}">
                <a16:creationId xmlns:a16="http://schemas.microsoft.com/office/drawing/2014/main" id="{96EE27ED-BCEF-11D2-AF35-EE7756D2B8EC}"/>
              </a:ext>
            </a:extLst>
          </p:cNvPr>
          <p:cNvPicPr>
            <a:picLocks noChangeAspect="1"/>
          </p:cNvPicPr>
          <p:nvPr/>
        </p:nvPicPr>
        <p:blipFill>
          <a:blip r:embed="rId3"/>
          <a:stretch>
            <a:fillRect/>
          </a:stretch>
        </p:blipFill>
        <p:spPr>
          <a:xfrm>
            <a:off x="4196123" y="5080663"/>
            <a:ext cx="4314825" cy="533400"/>
          </a:xfrm>
          <a:prstGeom prst="rect">
            <a:avLst/>
          </a:prstGeom>
        </p:spPr>
      </p:pic>
      <p:pic>
        <p:nvPicPr>
          <p:cNvPr id="15" name="Picture 14">
            <a:extLst>
              <a:ext uri="{FF2B5EF4-FFF2-40B4-BE49-F238E27FC236}">
                <a16:creationId xmlns:a16="http://schemas.microsoft.com/office/drawing/2014/main" id="{C3DB81CA-D7E7-63AC-89A5-1ECFBB8CF1D4}"/>
              </a:ext>
            </a:extLst>
          </p:cNvPr>
          <p:cNvPicPr>
            <a:picLocks noChangeAspect="1"/>
          </p:cNvPicPr>
          <p:nvPr/>
        </p:nvPicPr>
        <p:blipFill>
          <a:blip r:embed="rId4"/>
          <a:stretch>
            <a:fillRect/>
          </a:stretch>
        </p:blipFill>
        <p:spPr>
          <a:xfrm>
            <a:off x="6755266" y="2515531"/>
            <a:ext cx="5258209" cy="1158169"/>
          </a:xfrm>
          <a:prstGeom prst="rect">
            <a:avLst/>
          </a:prstGeom>
        </p:spPr>
      </p:pic>
    </p:spTree>
    <p:extLst>
      <p:ext uri="{BB962C8B-B14F-4D97-AF65-F5344CB8AC3E}">
        <p14:creationId xmlns:p14="http://schemas.microsoft.com/office/powerpoint/2010/main" val="3489512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910F1-3FEB-92BB-CC2B-144F37939B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43C36E-2703-14C7-5A99-B1C29F8F3658}"/>
              </a:ext>
            </a:extLst>
          </p:cNvPr>
          <p:cNvSpPr>
            <a:spLocks noGrp="1"/>
          </p:cNvSpPr>
          <p:nvPr>
            <p:ph type="title"/>
          </p:nvPr>
        </p:nvSpPr>
        <p:spPr/>
        <p:txBody>
          <a:bodyPr/>
          <a:lstStyle/>
          <a:p>
            <a:r>
              <a:rPr lang="en-US" dirty="0"/>
              <a:t>DATABASES – SQL RELATIONS &amp; JOIN</a:t>
            </a:r>
            <a:endParaRPr lang="hr-HR" dirty="0"/>
          </a:p>
        </p:txBody>
      </p:sp>
      <p:sp>
        <p:nvSpPr>
          <p:cNvPr id="2" name="TextBox 1">
            <a:extLst>
              <a:ext uri="{FF2B5EF4-FFF2-40B4-BE49-F238E27FC236}">
                <a16:creationId xmlns:a16="http://schemas.microsoft.com/office/drawing/2014/main" id="{9BA1C3FE-741B-1599-D414-96EA959BE632}"/>
              </a:ext>
            </a:extLst>
          </p:cNvPr>
          <p:cNvSpPr txBox="1"/>
          <p:nvPr/>
        </p:nvSpPr>
        <p:spPr>
          <a:xfrm>
            <a:off x="676254" y="3580648"/>
            <a:ext cx="6145618" cy="2308324"/>
          </a:xfrm>
          <a:prstGeom prst="rect">
            <a:avLst/>
          </a:prstGeom>
          <a:noFill/>
        </p:spPr>
        <p:txBody>
          <a:bodyPr wrap="square">
            <a:spAutoFit/>
          </a:bodyPr>
          <a:lstStyle/>
          <a:p>
            <a:r>
              <a:rPr lang="en-US" dirty="0"/>
              <a:t>There are different types of JOINS in SQL:
👉 INNER JOIN – Joins only those rows that have a match in both tables.
👉 LEFT JOIN – Includes all rows from the left table and only matching ones from the right.
👉 RIGHT JOIN – The opposite of LEFT JOIN.
👉 FULL JOIN – Returns all rows from both tables, regardless of match.</a:t>
            </a:r>
          </a:p>
        </p:txBody>
      </p:sp>
      <p:sp>
        <p:nvSpPr>
          <p:cNvPr id="4" name="TextBox 3">
            <a:extLst>
              <a:ext uri="{FF2B5EF4-FFF2-40B4-BE49-F238E27FC236}">
                <a16:creationId xmlns:a16="http://schemas.microsoft.com/office/drawing/2014/main" id="{0F4280EA-A106-639D-50DF-F9456471E408}"/>
              </a:ext>
            </a:extLst>
          </p:cNvPr>
          <p:cNvSpPr txBox="1"/>
          <p:nvPr/>
        </p:nvSpPr>
        <p:spPr>
          <a:xfrm>
            <a:off x="644522" y="2372507"/>
            <a:ext cx="6145618" cy="923330"/>
          </a:xfrm>
          <a:prstGeom prst="rect">
            <a:avLst/>
          </a:prstGeom>
          <a:noFill/>
        </p:spPr>
        <p:txBody>
          <a:bodyPr wrap="square">
            <a:spAutoFit/>
          </a:bodyPr>
          <a:lstStyle/>
          <a:p>
            <a:r>
              <a:rPr lang="en-US" dirty="0"/>
              <a:t>👉 One of the most powerful functionalities of SQL is JOIN, which allows us to join tables based on the relationships between them.</a:t>
            </a:r>
          </a:p>
        </p:txBody>
      </p:sp>
      <p:pic>
        <p:nvPicPr>
          <p:cNvPr id="5" name="Picture 4">
            <a:extLst>
              <a:ext uri="{FF2B5EF4-FFF2-40B4-BE49-F238E27FC236}">
                <a16:creationId xmlns:a16="http://schemas.microsoft.com/office/drawing/2014/main" id="{DE25267C-BB71-A13D-4226-D8F092FAA460}"/>
              </a:ext>
            </a:extLst>
          </p:cNvPr>
          <p:cNvPicPr>
            <a:picLocks noChangeAspect="1"/>
          </p:cNvPicPr>
          <p:nvPr/>
        </p:nvPicPr>
        <p:blipFill>
          <a:blip r:embed="rId3"/>
          <a:stretch>
            <a:fillRect/>
          </a:stretch>
        </p:blipFill>
        <p:spPr>
          <a:xfrm>
            <a:off x="6859639" y="2452709"/>
            <a:ext cx="4920438" cy="545836"/>
          </a:xfrm>
          <a:prstGeom prst="rect">
            <a:avLst/>
          </a:prstGeom>
        </p:spPr>
      </p:pic>
      <p:pic>
        <p:nvPicPr>
          <p:cNvPr id="6" name="Picture 5">
            <a:extLst>
              <a:ext uri="{FF2B5EF4-FFF2-40B4-BE49-F238E27FC236}">
                <a16:creationId xmlns:a16="http://schemas.microsoft.com/office/drawing/2014/main" id="{969CAD86-3D52-E0E4-D00E-A7C95046CDD2}"/>
              </a:ext>
            </a:extLst>
          </p:cNvPr>
          <p:cNvPicPr>
            <a:picLocks noChangeAspect="1"/>
          </p:cNvPicPr>
          <p:nvPr/>
        </p:nvPicPr>
        <p:blipFill>
          <a:blip r:embed="rId4"/>
          <a:stretch>
            <a:fillRect/>
          </a:stretch>
        </p:blipFill>
        <p:spPr>
          <a:xfrm>
            <a:off x="6821872" y="3140858"/>
            <a:ext cx="4920438" cy="490557"/>
          </a:xfrm>
          <a:prstGeom prst="rect">
            <a:avLst/>
          </a:prstGeom>
        </p:spPr>
      </p:pic>
      <p:grpSp>
        <p:nvGrpSpPr>
          <p:cNvPr id="8" name="Group 7">
            <a:extLst>
              <a:ext uri="{FF2B5EF4-FFF2-40B4-BE49-F238E27FC236}">
                <a16:creationId xmlns:a16="http://schemas.microsoft.com/office/drawing/2014/main" id="{8C5AFAEC-E488-0A84-C943-69D41CABCD83}"/>
              </a:ext>
            </a:extLst>
          </p:cNvPr>
          <p:cNvGrpSpPr/>
          <p:nvPr/>
        </p:nvGrpSpPr>
        <p:grpSpPr>
          <a:xfrm>
            <a:off x="6777006" y="4291325"/>
            <a:ext cx="5311128" cy="859675"/>
            <a:chOff x="6820620" y="3241822"/>
            <a:chExt cx="5311128" cy="859675"/>
          </a:xfrm>
        </p:grpSpPr>
        <p:pic>
          <p:nvPicPr>
            <p:cNvPr id="9" name="Picture 8">
              <a:extLst>
                <a:ext uri="{FF2B5EF4-FFF2-40B4-BE49-F238E27FC236}">
                  <a16:creationId xmlns:a16="http://schemas.microsoft.com/office/drawing/2014/main" id="{01D83EF2-EE54-2F6D-E136-E2B4BA706250}"/>
                </a:ext>
              </a:extLst>
            </p:cNvPr>
            <p:cNvPicPr>
              <a:picLocks noChangeAspect="1"/>
            </p:cNvPicPr>
            <p:nvPr/>
          </p:nvPicPr>
          <p:blipFill>
            <a:blip r:embed="rId5"/>
            <a:stretch>
              <a:fillRect/>
            </a:stretch>
          </p:blipFill>
          <p:spPr>
            <a:xfrm>
              <a:off x="9463050" y="3278914"/>
              <a:ext cx="1303193" cy="822583"/>
            </a:xfrm>
            <a:prstGeom prst="rect">
              <a:avLst/>
            </a:prstGeom>
          </p:spPr>
        </p:pic>
        <p:pic>
          <p:nvPicPr>
            <p:cNvPr id="10" name="Picture 9">
              <a:extLst>
                <a:ext uri="{FF2B5EF4-FFF2-40B4-BE49-F238E27FC236}">
                  <a16:creationId xmlns:a16="http://schemas.microsoft.com/office/drawing/2014/main" id="{564DAB3A-50F5-3D79-4B63-4B9627CD3ECF}"/>
                </a:ext>
              </a:extLst>
            </p:cNvPr>
            <p:cNvPicPr>
              <a:picLocks noChangeAspect="1"/>
            </p:cNvPicPr>
            <p:nvPr/>
          </p:nvPicPr>
          <p:blipFill>
            <a:blip r:embed="rId6"/>
            <a:stretch>
              <a:fillRect/>
            </a:stretch>
          </p:blipFill>
          <p:spPr>
            <a:xfrm>
              <a:off x="6820620" y="3251925"/>
              <a:ext cx="1217355" cy="772552"/>
            </a:xfrm>
            <a:prstGeom prst="rect">
              <a:avLst/>
            </a:prstGeom>
          </p:spPr>
        </p:pic>
        <p:pic>
          <p:nvPicPr>
            <p:cNvPr id="13" name="Picture 12">
              <a:extLst>
                <a:ext uri="{FF2B5EF4-FFF2-40B4-BE49-F238E27FC236}">
                  <a16:creationId xmlns:a16="http://schemas.microsoft.com/office/drawing/2014/main" id="{3190DD3E-A825-BA3F-21C5-BB174C1B6CA9}"/>
                </a:ext>
              </a:extLst>
            </p:cNvPr>
            <p:cNvPicPr>
              <a:picLocks noChangeAspect="1"/>
            </p:cNvPicPr>
            <p:nvPr/>
          </p:nvPicPr>
          <p:blipFill>
            <a:blip r:embed="rId7"/>
            <a:stretch>
              <a:fillRect/>
            </a:stretch>
          </p:blipFill>
          <p:spPr>
            <a:xfrm>
              <a:off x="8122332" y="3301789"/>
              <a:ext cx="1170523" cy="717275"/>
            </a:xfrm>
            <a:prstGeom prst="rect">
              <a:avLst/>
            </a:prstGeom>
          </p:spPr>
        </p:pic>
        <p:pic>
          <p:nvPicPr>
            <p:cNvPr id="14" name="Picture 13">
              <a:extLst>
                <a:ext uri="{FF2B5EF4-FFF2-40B4-BE49-F238E27FC236}">
                  <a16:creationId xmlns:a16="http://schemas.microsoft.com/office/drawing/2014/main" id="{FEB946BD-EEDC-2BB4-34CC-6828948928B8}"/>
                </a:ext>
              </a:extLst>
            </p:cNvPr>
            <p:cNvPicPr>
              <a:picLocks noChangeAspect="1"/>
            </p:cNvPicPr>
            <p:nvPr/>
          </p:nvPicPr>
          <p:blipFill>
            <a:blip r:embed="rId8"/>
            <a:stretch>
              <a:fillRect/>
            </a:stretch>
          </p:blipFill>
          <p:spPr>
            <a:xfrm>
              <a:off x="10567820" y="3241822"/>
              <a:ext cx="1563928" cy="859675"/>
            </a:xfrm>
            <a:prstGeom prst="rect">
              <a:avLst/>
            </a:prstGeom>
          </p:spPr>
        </p:pic>
      </p:grpSp>
    </p:spTree>
    <p:extLst>
      <p:ext uri="{BB962C8B-B14F-4D97-AF65-F5344CB8AC3E}">
        <p14:creationId xmlns:p14="http://schemas.microsoft.com/office/powerpoint/2010/main" val="1431430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05301-C09C-5318-F2CB-769289D3A1C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BFF4C35-6C02-469C-8B38-549BE8F64F80}"/>
              </a:ext>
            </a:extLst>
          </p:cNvPr>
          <p:cNvSpPr>
            <a:spLocks noGrp="1"/>
          </p:cNvSpPr>
          <p:nvPr>
            <p:ph type="title"/>
          </p:nvPr>
        </p:nvSpPr>
        <p:spPr/>
        <p:txBody>
          <a:bodyPr/>
          <a:lstStyle/>
          <a:p>
            <a:r>
              <a:rPr lang="en-US" dirty="0"/>
              <a:t>DATABASES – EXERCISE 1</a:t>
            </a:r>
            <a:endParaRPr lang="hr-HR" dirty="0"/>
          </a:p>
        </p:txBody>
      </p:sp>
      <p:sp>
        <p:nvSpPr>
          <p:cNvPr id="2" name="Text Placeholder 5">
            <a:extLst>
              <a:ext uri="{FF2B5EF4-FFF2-40B4-BE49-F238E27FC236}">
                <a16:creationId xmlns:a16="http://schemas.microsoft.com/office/drawing/2014/main" id="{6282928E-D59F-FFF7-FF3B-FC880C35C0D9}"/>
              </a:ext>
            </a:extLst>
          </p:cNvPr>
          <p:cNvSpPr txBox="1">
            <a:spLocks/>
          </p:cNvSpPr>
          <p:nvPr/>
        </p:nvSpPr>
        <p:spPr>
          <a:xfrm>
            <a:off x="879932" y="2333044"/>
            <a:ext cx="3932237" cy="45452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2400" dirty="0"/>
              <a:t>Get the order number, product name, price, and stock status.
Retrieve the customer's name, the product they purchased, the price, and the order number from multiple tables at the same time.</a:t>
            </a:r>
            <a:endParaRPr lang="hr-HR" sz="2400" dirty="0"/>
          </a:p>
        </p:txBody>
      </p:sp>
      <p:pic>
        <p:nvPicPr>
          <p:cNvPr id="4" name="Picture 3">
            <a:extLst>
              <a:ext uri="{FF2B5EF4-FFF2-40B4-BE49-F238E27FC236}">
                <a16:creationId xmlns:a16="http://schemas.microsoft.com/office/drawing/2014/main" id="{5853B363-8EE1-1DF6-8DF9-34F38CE58E1C}"/>
              </a:ext>
            </a:extLst>
          </p:cNvPr>
          <p:cNvPicPr>
            <a:picLocks noChangeAspect="1"/>
          </p:cNvPicPr>
          <p:nvPr/>
        </p:nvPicPr>
        <p:blipFill>
          <a:blip r:embed="rId3"/>
          <a:stretch>
            <a:fillRect/>
          </a:stretch>
        </p:blipFill>
        <p:spPr>
          <a:xfrm>
            <a:off x="5697057" y="2500312"/>
            <a:ext cx="6305550" cy="619125"/>
          </a:xfrm>
          <a:prstGeom prst="rect">
            <a:avLst/>
          </a:prstGeom>
        </p:spPr>
      </p:pic>
      <p:pic>
        <p:nvPicPr>
          <p:cNvPr id="5" name="Picture 4">
            <a:extLst>
              <a:ext uri="{FF2B5EF4-FFF2-40B4-BE49-F238E27FC236}">
                <a16:creationId xmlns:a16="http://schemas.microsoft.com/office/drawing/2014/main" id="{51AFA748-230C-36E0-5C06-A744C1A0803E}"/>
              </a:ext>
            </a:extLst>
          </p:cNvPr>
          <p:cNvPicPr>
            <a:picLocks noChangeAspect="1"/>
          </p:cNvPicPr>
          <p:nvPr/>
        </p:nvPicPr>
        <p:blipFill>
          <a:blip r:embed="rId4"/>
          <a:stretch>
            <a:fillRect/>
          </a:stretch>
        </p:blipFill>
        <p:spPr>
          <a:xfrm>
            <a:off x="5697057" y="3931167"/>
            <a:ext cx="6286500" cy="590550"/>
          </a:xfrm>
          <a:prstGeom prst="rect">
            <a:avLst/>
          </a:prstGeom>
        </p:spPr>
      </p:pic>
    </p:spTree>
    <p:extLst>
      <p:ext uri="{BB962C8B-B14F-4D97-AF65-F5344CB8AC3E}">
        <p14:creationId xmlns:p14="http://schemas.microsoft.com/office/powerpoint/2010/main" val="305414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407C-EB24-BA2C-A3FB-EDF5A68103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4E8AB8-CF24-FB25-9FE7-358A950CAD8C}"/>
              </a:ext>
            </a:extLst>
          </p:cNvPr>
          <p:cNvSpPr>
            <a:spLocks noGrp="1"/>
          </p:cNvSpPr>
          <p:nvPr>
            <p:ph type="title"/>
          </p:nvPr>
        </p:nvSpPr>
        <p:spPr/>
        <p:txBody>
          <a:bodyPr/>
          <a:lstStyle/>
          <a:p>
            <a:r>
              <a:rPr lang="en-US" dirty="0"/>
              <a:t>DATABASES – </a:t>
            </a:r>
            <a:r>
              <a:rPr lang="hr-HR" dirty="0"/>
              <a:t>RELATIONAL DATABASES</a:t>
            </a:r>
          </a:p>
        </p:txBody>
      </p:sp>
      <p:sp>
        <p:nvSpPr>
          <p:cNvPr id="7" name="TextBox 6">
            <a:extLst>
              <a:ext uri="{FF2B5EF4-FFF2-40B4-BE49-F238E27FC236}">
                <a16:creationId xmlns:a16="http://schemas.microsoft.com/office/drawing/2014/main" id="{1BEF4B6C-6974-FAAD-895A-B58F754AEE64}"/>
              </a:ext>
            </a:extLst>
          </p:cNvPr>
          <p:cNvSpPr txBox="1"/>
          <p:nvPr/>
        </p:nvSpPr>
        <p:spPr>
          <a:xfrm>
            <a:off x="1940684" y="1919566"/>
            <a:ext cx="8860465" cy="646331"/>
          </a:xfrm>
          <a:prstGeom prst="rect">
            <a:avLst/>
          </a:prstGeom>
          <a:noFill/>
        </p:spPr>
        <p:txBody>
          <a:bodyPr wrap="square">
            <a:spAutoFit/>
          </a:bodyPr>
          <a:lstStyle/>
          <a:p>
            <a:r>
              <a:rPr lang="en-US" dirty="0"/>
              <a:t>👉 Relationships allow you to connect data from multiple tables, which increases the efficiency of searching and organizing data.</a:t>
            </a:r>
          </a:p>
        </p:txBody>
      </p:sp>
      <p:sp>
        <p:nvSpPr>
          <p:cNvPr id="11" name="TextBox 10">
            <a:extLst>
              <a:ext uri="{FF2B5EF4-FFF2-40B4-BE49-F238E27FC236}">
                <a16:creationId xmlns:a16="http://schemas.microsoft.com/office/drawing/2014/main" id="{E03A8B8C-07C2-ED06-C079-E8D7E2D01377}"/>
              </a:ext>
            </a:extLst>
          </p:cNvPr>
          <p:cNvSpPr txBox="1"/>
          <p:nvPr/>
        </p:nvSpPr>
        <p:spPr>
          <a:xfrm>
            <a:off x="1981442" y="3268639"/>
            <a:ext cx="8860465" cy="523220"/>
          </a:xfrm>
          <a:prstGeom prst="rect">
            <a:avLst/>
          </a:prstGeom>
          <a:noFill/>
        </p:spPr>
        <p:txBody>
          <a:bodyPr wrap="square">
            <a:spAutoFit/>
          </a:bodyPr>
          <a:lstStyle/>
          <a:p>
            <a:r>
              <a:rPr lang="en-US" sz="1400" dirty="0"/>
              <a:t>This relationship means that one row in one table corresponds exactly to one row in another table.</a:t>
            </a:r>
            <a:br>
              <a:rPr lang="en-US" sz="1400" dirty="0"/>
            </a:br>
            <a:r>
              <a:rPr lang="en-US" sz="1400" dirty="0"/>
              <a:t>It is used to modularize the base and avoid oversized tables with too many columns.</a:t>
            </a:r>
          </a:p>
        </p:txBody>
      </p:sp>
      <p:pic>
        <p:nvPicPr>
          <p:cNvPr id="15" name="Picture 14">
            <a:extLst>
              <a:ext uri="{FF2B5EF4-FFF2-40B4-BE49-F238E27FC236}">
                <a16:creationId xmlns:a16="http://schemas.microsoft.com/office/drawing/2014/main" id="{8012D445-ED3F-6177-2AD9-1303981661B1}"/>
              </a:ext>
            </a:extLst>
          </p:cNvPr>
          <p:cNvPicPr>
            <a:picLocks noChangeAspect="1"/>
          </p:cNvPicPr>
          <p:nvPr/>
        </p:nvPicPr>
        <p:blipFill>
          <a:blip r:embed="rId3"/>
          <a:stretch>
            <a:fillRect/>
          </a:stretch>
        </p:blipFill>
        <p:spPr>
          <a:xfrm>
            <a:off x="6906089" y="4417035"/>
            <a:ext cx="3838575" cy="1590675"/>
          </a:xfrm>
          <a:prstGeom prst="rect">
            <a:avLst/>
          </a:prstGeom>
        </p:spPr>
      </p:pic>
      <p:pic>
        <p:nvPicPr>
          <p:cNvPr id="17" name="Picture 16">
            <a:extLst>
              <a:ext uri="{FF2B5EF4-FFF2-40B4-BE49-F238E27FC236}">
                <a16:creationId xmlns:a16="http://schemas.microsoft.com/office/drawing/2014/main" id="{0DF55976-A505-2E47-446E-A80EC2763B78}"/>
              </a:ext>
            </a:extLst>
          </p:cNvPr>
          <p:cNvPicPr>
            <a:picLocks noChangeAspect="1"/>
          </p:cNvPicPr>
          <p:nvPr/>
        </p:nvPicPr>
        <p:blipFill>
          <a:blip r:embed="rId4"/>
          <a:stretch>
            <a:fillRect/>
          </a:stretch>
        </p:blipFill>
        <p:spPr>
          <a:xfrm>
            <a:off x="2405492" y="4359794"/>
            <a:ext cx="3804594" cy="1705155"/>
          </a:xfrm>
          <a:prstGeom prst="rect">
            <a:avLst/>
          </a:prstGeom>
        </p:spPr>
      </p:pic>
    </p:spTree>
    <p:extLst>
      <p:ext uri="{BB962C8B-B14F-4D97-AF65-F5344CB8AC3E}">
        <p14:creationId xmlns:p14="http://schemas.microsoft.com/office/powerpoint/2010/main" val="2592952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5E4C0-4EF8-6332-D55E-56ECAB47CE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E5F576-62DD-F668-7996-4DD60F69A11C}"/>
              </a:ext>
            </a:extLst>
          </p:cNvPr>
          <p:cNvSpPr>
            <a:spLocks noGrp="1"/>
          </p:cNvSpPr>
          <p:nvPr>
            <p:ph type="title"/>
          </p:nvPr>
        </p:nvSpPr>
        <p:spPr/>
        <p:txBody>
          <a:bodyPr/>
          <a:lstStyle/>
          <a:p>
            <a:r>
              <a:rPr lang="en-US" dirty="0"/>
              <a:t>DATABASES – ONE ON ONE (1:1)</a:t>
            </a:r>
            <a:endParaRPr lang="hr-HR" dirty="0"/>
          </a:p>
        </p:txBody>
      </p:sp>
      <p:sp>
        <p:nvSpPr>
          <p:cNvPr id="2" name="TextBox 1">
            <a:extLst>
              <a:ext uri="{FF2B5EF4-FFF2-40B4-BE49-F238E27FC236}">
                <a16:creationId xmlns:a16="http://schemas.microsoft.com/office/drawing/2014/main" id="{0D5CFF8E-3650-8DFD-D394-44CEAB6E2C38}"/>
              </a:ext>
            </a:extLst>
          </p:cNvPr>
          <p:cNvSpPr txBox="1"/>
          <p:nvPr/>
        </p:nvSpPr>
        <p:spPr>
          <a:xfrm>
            <a:off x="1160098" y="1959710"/>
            <a:ext cx="10008781" cy="923330"/>
          </a:xfrm>
          <a:prstGeom prst="rect">
            <a:avLst/>
          </a:prstGeom>
          <a:noFill/>
        </p:spPr>
        <p:txBody>
          <a:bodyPr wrap="square">
            <a:spAutoFit/>
          </a:bodyPr>
          <a:lstStyle/>
          <a:p>
            <a:r>
              <a:rPr lang="hr-HR" dirty="0"/>
              <a:t>👉</a:t>
            </a:r>
            <a:r>
              <a:rPr lang="en-US" dirty="0"/>
              <a:t> </a:t>
            </a:r>
            <a:r>
              <a:rPr lang="hr-HR" dirty="0"/>
              <a:t>Ovaj odnos znači da </a:t>
            </a:r>
            <a:r>
              <a:rPr lang="hr-HR" b="1" dirty="0"/>
              <a:t>jedan redak u jednoj tablici odgovara točno jednom retku u drugoj tablici</a:t>
            </a:r>
            <a:r>
              <a:rPr lang="hr-HR" dirty="0"/>
              <a:t>.</a:t>
            </a:r>
            <a:br>
              <a:rPr lang="hr-HR" dirty="0"/>
            </a:br>
            <a:r>
              <a:rPr lang="hr-HR" dirty="0"/>
              <a:t>Koristi se </a:t>
            </a:r>
            <a:r>
              <a:rPr lang="hr-HR" b="1" dirty="0"/>
              <a:t>za </a:t>
            </a:r>
            <a:r>
              <a:rPr lang="hr-HR" b="1" dirty="0" err="1"/>
              <a:t>modularizaciju</a:t>
            </a:r>
            <a:r>
              <a:rPr lang="hr-HR" b="1" dirty="0"/>
              <a:t> baze</a:t>
            </a:r>
            <a:r>
              <a:rPr lang="hr-HR" dirty="0"/>
              <a:t> i izbjegavanje prevelikih tablica s previše stupaca.</a:t>
            </a:r>
            <a:endParaRPr lang="en-US" dirty="0"/>
          </a:p>
        </p:txBody>
      </p:sp>
      <p:pic>
        <p:nvPicPr>
          <p:cNvPr id="4" name="Picture 3">
            <a:extLst>
              <a:ext uri="{FF2B5EF4-FFF2-40B4-BE49-F238E27FC236}">
                <a16:creationId xmlns:a16="http://schemas.microsoft.com/office/drawing/2014/main" id="{3F7A3934-611B-AC53-1060-E66746AAC999}"/>
              </a:ext>
            </a:extLst>
          </p:cNvPr>
          <p:cNvPicPr>
            <a:picLocks noChangeAspect="1"/>
          </p:cNvPicPr>
          <p:nvPr/>
        </p:nvPicPr>
        <p:blipFill>
          <a:blip r:embed="rId3"/>
          <a:stretch>
            <a:fillRect/>
          </a:stretch>
        </p:blipFill>
        <p:spPr>
          <a:xfrm>
            <a:off x="1273511" y="2999716"/>
            <a:ext cx="3212805" cy="1331361"/>
          </a:xfrm>
          <a:prstGeom prst="rect">
            <a:avLst/>
          </a:prstGeom>
        </p:spPr>
      </p:pic>
      <p:pic>
        <p:nvPicPr>
          <p:cNvPr id="5" name="Picture 4">
            <a:extLst>
              <a:ext uri="{FF2B5EF4-FFF2-40B4-BE49-F238E27FC236}">
                <a16:creationId xmlns:a16="http://schemas.microsoft.com/office/drawing/2014/main" id="{8D1E6623-EFD1-8203-E52D-832C8C8B13C4}"/>
              </a:ext>
            </a:extLst>
          </p:cNvPr>
          <p:cNvPicPr>
            <a:picLocks noChangeAspect="1"/>
          </p:cNvPicPr>
          <p:nvPr/>
        </p:nvPicPr>
        <p:blipFill>
          <a:blip r:embed="rId4"/>
          <a:stretch>
            <a:fillRect/>
          </a:stretch>
        </p:blipFill>
        <p:spPr>
          <a:xfrm>
            <a:off x="6480385" y="2999716"/>
            <a:ext cx="3939316" cy="734343"/>
          </a:xfrm>
          <a:prstGeom prst="rect">
            <a:avLst/>
          </a:prstGeom>
        </p:spPr>
      </p:pic>
      <p:pic>
        <p:nvPicPr>
          <p:cNvPr id="8" name="Picture 7">
            <a:extLst>
              <a:ext uri="{FF2B5EF4-FFF2-40B4-BE49-F238E27FC236}">
                <a16:creationId xmlns:a16="http://schemas.microsoft.com/office/drawing/2014/main" id="{F6DD0BD7-77F6-DBD5-94F0-3FBD296E1A99}"/>
              </a:ext>
            </a:extLst>
          </p:cNvPr>
          <p:cNvPicPr>
            <a:picLocks noChangeAspect="1"/>
          </p:cNvPicPr>
          <p:nvPr/>
        </p:nvPicPr>
        <p:blipFill>
          <a:blip r:embed="rId5"/>
          <a:stretch>
            <a:fillRect/>
          </a:stretch>
        </p:blipFill>
        <p:spPr>
          <a:xfrm>
            <a:off x="6480385" y="4101218"/>
            <a:ext cx="3600450" cy="762000"/>
          </a:xfrm>
          <a:prstGeom prst="rect">
            <a:avLst/>
          </a:prstGeom>
        </p:spPr>
      </p:pic>
      <p:pic>
        <p:nvPicPr>
          <p:cNvPr id="10" name="Picture 9">
            <a:extLst>
              <a:ext uri="{FF2B5EF4-FFF2-40B4-BE49-F238E27FC236}">
                <a16:creationId xmlns:a16="http://schemas.microsoft.com/office/drawing/2014/main" id="{7DE0EF87-D641-C169-7D81-092AE0C6F368}"/>
              </a:ext>
            </a:extLst>
          </p:cNvPr>
          <p:cNvPicPr>
            <a:picLocks noChangeAspect="1"/>
          </p:cNvPicPr>
          <p:nvPr/>
        </p:nvPicPr>
        <p:blipFill>
          <a:blip r:embed="rId6"/>
          <a:stretch>
            <a:fillRect/>
          </a:stretch>
        </p:blipFill>
        <p:spPr>
          <a:xfrm>
            <a:off x="6480385" y="5230377"/>
            <a:ext cx="4597183" cy="779639"/>
          </a:xfrm>
          <a:prstGeom prst="rect">
            <a:avLst/>
          </a:prstGeom>
        </p:spPr>
      </p:pic>
      <p:pic>
        <p:nvPicPr>
          <p:cNvPr id="13" name="Picture 12">
            <a:extLst>
              <a:ext uri="{FF2B5EF4-FFF2-40B4-BE49-F238E27FC236}">
                <a16:creationId xmlns:a16="http://schemas.microsoft.com/office/drawing/2014/main" id="{2A42497B-75CD-04FF-1411-75831DD4996E}"/>
              </a:ext>
            </a:extLst>
          </p:cNvPr>
          <p:cNvPicPr>
            <a:picLocks noChangeAspect="1"/>
          </p:cNvPicPr>
          <p:nvPr/>
        </p:nvPicPr>
        <p:blipFill>
          <a:blip r:embed="rId7"/>
          <a:stretch>
            <a:fillRect/>
          </a:stretch>
        </p:blipFill>
        <p:spPr>
          <a:xfrm>
            <a:off x="1273511" y="4873625"/>
            <a:ext cx="3557588" cy="1619250"/>
          </a:xfrm>
          <a:prstGeom prst="rect">
            <a:avLst/>
          </a:prstGeom>
        </p:spPr>
      </p:pic>
    </p:spTree>
    <p:extLst>
      <p:ext uri="{BB962C8B-B14F-4D97-AF65-F5344CB8AC3E}">
        <p14:creationId xmlns:p14="http://schemas.microsoft.com/office/powerpoint/2010/main" val="4205993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4039B-60AE-97B0-1BBA-C176AE2968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72F5A41-F6F2-7E95-F6C5-C44D4C71893A}"/>
              </a:ext>
            </a:extLst>
          </p:cNvPr>
          <p:cNvSpPr>
            <a:spLocks noGrp="1"/>
          </p:cNvSpPr>
          <p:nvPr>
            <p:ph type="title"/>
          </p:nvPr>
        </p:nvSpPr>
        <p:spPr/>
        <p:txBody>
          <a:bodyPr/>
          <a:lstStyle/>
          <a:p>
            <a:r>
              <a:rPr lang="en-US" dirty="0"/>
              <a:t>DATABASES – EXERCISE 2</a:t>
            </a:r>
            <a:endParaRPr lang="hr-HR" dirty="0"/>
          </a:p>
        </p:txBody>
      </p:sp>
      <p:sp>
        <p:nvSpPr>
          <p:cNvPr id="6" name="Text Placeholder 5">
            <a:extLst>
              <a:ext uri="{FF2B5EF4-FFF2-40B4-BE49-F238E27FC236}">
                <a16:creationId xmlns:a16="http://schemas.microsoft.com/office/drawing/2014/main" id="{565666B8-0854-BF90-E6C3-1C5F86060FD4}"/>
              </a:ext>
            </a:extLst>
          </p:cNvPr>
          <p:cNvSpPr txBox="1">
            <a:spLocks/>
          </p:cNvSpPr>
          <p:nvPr/>
        </p:nvSpPr>
        <p:spPr>
          <a:xfrm>
            <a:off x="1116338" y="216028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 Try creating these tables in PostgreSQL on your own and testing the JOIN query!
</a:t>
            </a:r>
            <a:br>
              <a:rPr lang="en-US" sz="2400" dirty="0"/>
            </a:br>
            <a:r>
              <a:rPr lang="en-US" sz="2400" dirty="0"/>
              <a:t>✔ You can add more students and their contacts.</a:t>
            </a:r>
            <a:br>
              <a:rPr lang="en-US" sz="2400" dirty="0"/>
            </a:br>
            <a:r>
              <a:rPr lang="en-US" sz="2400" dirty="0"/>
              <a:t>✔ You can experiment with adding new attributes to your tables.</a:t>
            </a:r>
            <a:endParaRPr lang="hr-HR" sz="2400" dirty="0"/>
          </a:p>
        </p:txBody>
      </p:sp>
      <p:pic>
        <p:nvPicPr>
          <p:cNvPr id="7" name="Picture 6">
            <a:extLst>
              <a:ext uri="{FF2B5EF4-FFF2-40B4-BE49-F238E27FC236}">
                <a16:creationId xmlns:a16="http://schemas.microsoft.com/office/drawing/2014/main" id="{7B2D392A-99E7-F8AD-B840-2365913D01CB}"/>
              </a:ext>
            </a:extLst>
          </p:cNvPr>
          <p:cNvPicPr>
            <a:picLocks noChangeAspect="1"/>
          </p:cNvPicPr>
          <p:nvPr/>
        </p:nvPicPr>
        <p:blipFill>
          <a:blip r:embed="rId3"/>
          <a:stretch>
            <a:fillRect/>
          </a:stretch>
        </p:blipFill>
        <p:spPr>
          <a:xfrm>
            <a:off x="6980162" y="2271588"/>
            <a:ext cx="3212805" cy="1331361"/>
          </a:xfrm>
          <a:prstGeom prst="rect">
            <a:avLst/>
          </a:prstGeom>
        </p:spPr>
      </p:pic>
      <p:pic>
        <p:nvPicPr>
          <p:cNvPr id="8" name="Picture 7">
            <a:extLst>
              <a:ext uri="{FF2B5EF4-FFF2-40B4-BE49-F238E27FC236}">
                <a16:creationId xmlns:a16="http://schemas.microsoft.com/office/drawing/2014/main" id="{A88DAF57-32BE-B1F8-9B15-4F3445989AF5}"/>
              </a:ext>
            </a:extLst>
          </p:cNvPr>
          <p:cNvPicPr>
            <a:picLocks noChangeAspect="1"/>
          </p:cNvPicPr>
          <p:nvPr/>
        </p:nvPicPr>
        <p:blipFill>
          <a:blip r:embed="rId4"/>
          <a:stretch>
            <a:fillRect/>
          </a:stretch>
        </p:blipFill>
        <p:spPr>
          <a:xfrm>
            <a:off x="6609739" y="4034966"/>
            <a:ext cx="4597183" cy="779639"/>
          </a:xfrm>
          <a:prstGeom prst="rect">
            <a:avLst/>
          </a:prstGeom>
        </p:spPr>
      </p:pic>
    </p:spTree>
    <p:extLst>
      <p:ext uri="{BB962C8B-B14F-4D97-AF65-F5344CB8AC3E}">
        <p14:creationId xmlns:p14="http://schemas.microsoft.com/office/powerpoint/2010/main" val="3736935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2E680-596C-E894-D125-60EC1E37C6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778F29-26C4-0EBA-3106-C6FFC6FC0EE7}"/>
              </a:ext>
            </a:extLst>
          </p:cNvPr>
          <p:cNvSpPr>
            <a:spLocks noGrp="1"/>
          </p:cNvSpPr>
          <p:nvPr>
            <p:ph type="title"/>
          </p:nvPr>
        </p:nvSpPr>
        <p:spPr/>
        <p:txBody>
          <a:bodyPr/>
          <a:lstStyle/>
          <a:p>
            <a:r>
              <a:rPr lang="en-US" dirty="0"/>
              <a:t>DATABASES – ONE TO MANY(1:M)</a:t>
            </a:r>
            <a:endParaRPr lang="hr-HR" dirty="0"/>
          </a:p>
        </p:txBody>
      </p:sp>
      <p:sp>
        <p:nvSpPr>
          <p:cNvPr id="6" name="TextBox 5">
            <a:extLst>
              <a:ext uri="{FF2B5EF4-FFF2-40B4-BE49-F238E27FC236}">
                <a16:creationId xmlns:a16="http://schemas.microsoft.com/office/drawing/2014/main" id="{13A70814-3C39-73E3-5847-ED665EFFE655}"/>
              </a:ext>
            </a:extLst>
          </p:cNvPr>
          <p:cNvSpPr txBox="1"/>
          <p:nvPr/>
        </p:nvSpPr>
        <p:spPr>
          <a:xfrm>
            <a:off x="1091609" y="2106906"/>
            <a:ext cx="10008781" cy="646331"/>
          </a:xfrm>
          <a:prstGeom prst="rect">
            <a:avLst/>
          </a:prstGeom>
          <a:noFill/>
        </p:spPr>
        <p:txBody>
          <a:bodyPr wrap="square">
            <a:spAutoFit/>
          </a:bodyPr>
          <a:lstStyle/>
          <a:p>
            <a:r>
              <a:rPr lang="en-US" dirty="0"/>
              <a:t>👉 A one-to-many (1:M) relationship occurs when one record in one table can be related to multiple records in another table.</a:t>
            </a:r>
          </a:p>
        </p:txBody>
      </p:sp>
      <p:pic>
        <p:nvPicPr>
          <p:cNvPr id="7" name="Picture 6">
            <a:extLst>
              <a:ext uri="{FF2B5EF4-FFF2-40B4-BE49-F238E27FC236}">
                <a16:creationId xmlns:a16="http://schemas.microsoft.com/office/drawing/2014/main" id="{0B8D3303-D0ED-FEA9-1A87-5BE21AA8A400}"/>
              </a:ext>
            </a:extLst>
          </p:cNvPr>
          <p:cNvPicPr>
            <a:picLocks noChangeAspect="1"/>
          </p:cNvPicPr>
          <p:nvPr/>
        </p:nvPicPr>
        <p:blipFill>
          <a:blip r:embed="rId3"/>
          <a:stretch>
            <a:fillRect/>
          </a:stretch>
        </p:blipFill>
        <p:spPr>
          <a:xfrm>
            <a:off x="1359195" y="3515385"/>
            <a:ext cx="4374946" cy="1781893"/>
          </a:xfrm>
          <a:prstGeom prst="rect">
            <a:avLst/>
          </a:prstGeom>
        </p:spPr>
      </p:pic>
      <p:sp>
        <p:nvSpPr>
          <p:cNvPr id="9" name="TextBox 8">
            <a:extLst>
              <a:ext uri="{FF2B5EF4-FFF2-40B4-BE49-F238E27FC236}">
                <a16:creationId xmlns:a16="http://schemas.microsoft.com/office/drawing/2014/main" id="{8791A06C-743E-1543-B795-8391A720EF34}"/>
              </a:ext>
            </a:extLst>
          </p:cNvPr>
          <p:cNvSpPr txBox="1"/>
          <p:nvPr/>
        </p:nvSpPr>
        <p:spPr>
          <a:xfrm>
            <a:off x="6432697" y="3713835"/>
            <a:ext cx="4082902" cy="954107"/>
          </a:xfrm>
          <a:prstGeom prst="rect">
            <a:avLst/>
          </a:prstGeom>
          <a:noFill/>
        </p:spPr>
        <p:txBody>
          <a:bodyPr wrap="square">
            <a:spAutoFit/>
          </a:bodyPr>
          <a:lstStyle/>
          <a:p>
            <a:r>
              <a:rPr lang="en-US" sz="1400" dirty="0"/>
              <a:t>💡 Real-life examples:</a:t>
            </a:r>
            <a:br>
              <a:rPr lang="en-US" sz="1400" dirty="0"/>
            </a:br>
            <a:r>
              <a:rPr lang="en-US" sz="1400" dirty="0"/>
              <a:t>✔ One student can submit multiple homework.</a:t>
            </a:r>
            <a:br>
              <a:rPr lang="en-US" sz="1400" dirty="0"/>
            </a:br>
            <a:r>
              <a:rPr lang="en-US" sz="1400" dirty="0"/>
              <a:t>✔ One customer can make multiple orders.</a:t>
            </a:r>
            <a:br>
              <a:rPr lang="en-US" sz="1400" dirty="0"/>
            </a:br>
            <a:r>
              <a:rPr lang="en-US" sz="1400" dirty="0"/>
              <a:t>✔ One author can write multiple books.</a:t>
            </a:r>
            <a:endParaRPr lang="hr-HR" sz="1400" dirty="0"/>
          </a:p>
        </p:txBody>
      </p:sp>
    </p:spTree>
    <p:extLst>
      <p:ext uri="{BB962C8B-B14F-4D97-AF65-F5344CB8AC3E}">
        <p14:creationId xmlns:p14="http://schemas.microsoft.com/office/powerpoint/2010/main" val="3191367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FC717-3B1E-76C5-8BEA-577F176E56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FA6422D-26D2-3201-C4EA-FE9909D808D1}"/>
              </a:ext>
            </a:extLst>
          </p:cNvPr>
          <p:cNvSpPr>
            <a:spLocks noGrp="1"/>
          </p:cNvSpPr>
          <p:nvPr>
            <p:ph type="title"/>
          </p:nvPr>
        </p:nvSpPr>
        <p:spPr/>
        <p:txBody>
          <a:bodyPr/>
          <a:lstStyle/>
          <a:p>
            <a:r>
              <a:rPr lang="en-US" dirty="0"/>
              <a:t>DATABASES – ONE TO MANY(1:M)</a:t>
            </a:r>
            <a:endParaRPr lang="hr-HR" dirty="0"/>
          </a:p>
        </p:txBody>
      </p:sp>
      <p:sp>
        <p:nvSpPr>
          <p:cNvPr id="2" name="TextBox 1">
            <a:extLst>
              <a:ext uri="{FF2B5EF4-FFF2-40B4-BE49-F238E27FC236}">
                <a16:creationId xmlns:a16="http://schemas.microsoft.com/office/drawing/2014/main" id="{81C35B65-9D99-85A3-BF13-6F382756D878}"/>
              </a:ext>
            </a:extLst>
          </p:cNvPr>
          <p:cNvSpPr txBox="1"/>
          <p:nvPr/>
        </p:nvSpPr>
        <p:spPr>
          <a:xfrm>
            <a:off x="933228" y="2617745"/>
            <a:ext cx="1945758" cy="369332"/>
          </a:xfrm>
          <a:prstGeom prst="rect">
            <a:avLst/>
          </a:prstGeom>
          <a:noFill/>
        </p:spPr>
        <p:txBody>
          <a:bodyPr wrap="square">
            <a:spAutoFit/>
          </a:bodyPr>
          <a:lstStyle/>
          <a:p>
            <a:r>
              <a:rPr lang="hr-HR"/>
              <a:t>Creating Tables</a:t>
            </a:r>
            <a:endParaRPr lang="hr-HR" dirty="0"/>
          </a:p>
        </p:txBody>
      </p:sp>
      <p:sp>
        <p:nvSpPr>
          <p:cNvPr id="4" name="TextBox 3">
            <a:extLst>
              <a:ext uri="{FF2B5EF4-FFF2-40B4-BE49-F238E27FC236}">
                <a16:creationId xmlns:a16="http://schemas.microsoft.com/office/drawing/2014/main" id="{6E69E692-514D-D3F8-9FCC-4B056FADCE96}"/>
              </a:ext>
            </a:extLst>
          </p:cNvPr>
          <p:cNvSpPr txBox="1"/>
          <p:nvPr/>
        </p:nvSpPr>
        <p:spPr>
          <a:xfrm>
            <a:off x="4838700" y="2573141"/>
            <a:ext cx="2514599" cy="369332"/>
          </a:xfrm>
          <a:prstGeom prst="rect">
            <a:avLst/>
          </a:prstGeom>
          <a:noFill/>
        </p:spPr>
        <p:txBody>
          <a:bodyPr wrap="square">
            <a:spAutoFit/>
          </a:bodyPr>
          <a:lstStyle/>
          <a:p>
            <a:r>
              <a:rPr lang="hr-HR" dirty="0" err="1"/>
              <a:t>Inserting</a:t>
            </a:r>
            <a:r>
              <a:rPr lang="hr-HR" dirty="0"/>
              <a:t> data</a:t>
            </a:r>
          </a:p>
        </p:txBody>
      </p:sp>
      <p:sp>
        <p:nvSpPr>
          <p:cNvPr id="5" name="TextBox 4">
            <a:extLst>
              <a:ext uri="{FF2B5EF4-FFF2-40B4-BE49-F238E27FC236}">
                <a16:creationId xmlns:a16="http://schemas.microsoft.com/office/drawing/2014/main" id="{CF036DA6-EF26-BDE8-F9A4-ACBA033D4D10}"/>
              </a:ext>
            </a:extLst>
          </p:cNvPr>
          <p:cNvSpPr txBox="1"/>
          <p:nvPr/>
        </p:nvSpPr>
        <p:spPr>
          <a:xfrm>
            <a:off x="8071815" y="2596668"/>
            <a:ext cx="3955312" cy="369332"/>
          </a:xfrm>
          <a:prstGeom prst="rect">
            <a:avLst/>
          </a:prstGeom>
          <a:noFill/>
        </p:spPr>
        <p:txBody>
          <a:bodyPr wrap="square">
            <a:spAutoFit/>
          </a:bodyPr>
          <a:lstStyle/>
          <a:p>
            <a:r>
              <a:rPr lang="pl-PL" dirty="0"/>
              <a:t>Retrieving data from INNER JOIN</a:t>
            </a:r>
            <a:endParaRPr lang="hr-HR" dirty="0"/>
          </a:p>
        </p:txBody>
      </p:sp>
      <p:pic>
        <p:nvPicPr>
          <p:cNvPr id="10" name="Picture 9">
            <a:extLst>
              <a:ext uri="{FF2B5EF4-FFF2-40B4-BE49-F238E27FC236}">
                <a16:creationId xmlns:a16="http://schemas.microsoft.com/office/drawing/2014/main" id="{50B5E660-74FA-453E-3EE4-B3E503C05B92}"/>
              </a:ext>
            </a:extLst>
          </p:cNvPr>
          <p:cNvPicPr>
            <a:picLocks noChangeAspect="1"/>
          </p:cNvPicPr>
          <p:nvPr/>
        </p:nvPicPr>
        <p:blipFill>
          <a:blip r:embed="rId3"/>
          <a:stretch>
            <a:fillRect/>
          </a:stretch>
        </p:blipFill>
        <p:spPr>
          <a:xfrm>
            <a:off x="342481" y="3153564"/>
            <a:ext cx="2598727" cy="1860627"/>
          </a:xfrm>
          <a:prstGeom prst="rect">
            <a:avLst/>
          </a:prstGeom>
        </p:spPr>
      </p:pic>
      <p:pic>
        <p:nvPicPr>
          <p:cNvPr id="12" name="Picture 11">
            <a:extLst>
              <a:ext uri="{FF2B5EF4-FFF2-40B4-BE49-F238E27FC236}">
                <a16:creationId xmlns:a16="http://schemas.microsoft.com/office/drawing/2014/main" id="{E7FB6B50-E6AA-3F51-08EF-0BF9A0C13656}"/>
              </a:ext>
            </a:extLst>
          </p:cNvPr>
          <p:cNvPicPr>
            <a:picLocks noChangeAspect="1"/>
          </p:cNvPicPr>
          <p:nvPr/>
        </p:nvPicPr>
        <p:blipFill>
          <a:blip r:embed="rId4"/>
          <a:stretch>
            <a:fillRect/>
          </a:stretch>
        </p:blipFill>
        <p:spPr>
          <a:xfrm>
            <a:off x="7760740" y="3103909"/>
            <a:ext cx="4226450" cy="563052"/>
          </a:xfrm>
          <a:prstGeom prst="rect">
            <a:avLst/>
          </a:prstGeom>
        </p:spPr>
      </p:pic>
      <p:pic>
        <p:nvPicPr>
          <p:cNvPr id="14" name="Picture 13">
            <a:extLst>
              <a:ext uri="{FF2B5EF4-FFF2-40B4-BE49-F238E27FC236}">
                <a16:creationId xmlns:a16="http://schemas.microsoft.com/office/drawing/2014/main" id="{199BBC97-942B-F9DF-F008-97AEBC0A8565}"/>
              </a:ext>
            </a:extLst>
          </p:cNvPr>
          <p:cNvPicPr>
            <a:picLocks noChangeAspect="1"/>
          </p:cNvPicPr>
          <p:nvPr/>
        </p:nvPicPr>
        <p:blipFill>
          <a:blip r:embed="rId5"/>
          <a:stretch>
            <a:fillRect/>
          </a:stretch>
        </p:blipFill>
        <p:spPr>
          <a:xfrm>
            <a:off x="4230238" y="3103909"/>
            <a:ext cx="2786109" cy="1265156"/>
          </a:xfrm>
          <a:prstGeom prst="rect">
            <a:avLst/>
          </a:prstGeom>
        </p:spPr>
      </p:pic>
      <p:pic>
        <p:nvPicPr>
          <p:cNvPr id="16" name="Picture 15">
            <a:extLst>
              <a:ext uri="{FF2B5EF4-FFF2-40B4-BE49-F238E27FC236}">
                <a16:creationId xmlns:a16="http://schemas.microsoft.com/office/drawing/2014/main" id="{D9CDD671-10B7-4F4C-0C56-78D3D8208A57}"/>
              </a:ext>
            </a:extLst>
          </p:cNvPr>
          <p:cNvPicPr>
            <a:picLocks noChangeAspect="1"/>
          </p:cNvPicPr>
          <p:nvPr/>
        </p:nvPicPr>
        <p:blipFill>
          <a:blip r:embed="rId6"/>
          <a:stretch>
            <a:fillRect/>
          </a:stretch>
        </p:blipFill>
        <p:spPr>
          <a:xfrm>
            <a:off x="7760740" y="3938872"/>
            <a:ext cx="3979591" cy="770614"/>
          </a:xfrm>
          <a:prstGeom prst="rect">
            <a:avLst/>
          </a:prstGeom>
        </p:spPr>
      </p:pic>
    </p:spTree>
    <p:extLst>
      <p:ext uri="{BB962C8B-B14F-4D97-AF65-F5344CB8AC3E}">
        <p14:creationId xmlns:p14="http://schemas.microsoft.com/office/powerpoint/2010/main" val="1595523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D7DF-815D-2572-C902-A908E36F95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63E050F-FF27-238F-F1A4-D44503F89C8E}"/>
              </a:ext>
            </a:extLst>
          </p:cNvPr>
          <p:cNvSpPr>
            <a:spLocks noGrp="1"/>
          </p:cNvSpPr>
          <p:nvPr>
            <p:ph type="title"/>
          </p:nvPr>
        </p:nvSpPr>
        <p:spPr/>
        <p:txBody>
          <a:bodyPr/>
          <a:lstStyle/>
          <a:p>
            <a:r>
              <a:rPr lang="en-US" dirty="0"/>
              <a:t>DATABASES – ONE TO MANY(1:M)</a:t>
            </a:r>
            <a:endParaRPr lang="hr-HR" dirty="0"/>
          </a:p>
        </p:txBody>
      </p:sp>
      <p:sp>
        <p:nvSpPr>
          <p:cNvPr id="8" name="TextBox 7">
            <a:extLst>
              <a:ext uri="{FF2B5EF4-FFF2-40B4-BE49-F238E27FC236}">
                <a16:creationId xmlns:a16="http://schemas.microsoft.com/office/drawing/2014/main" id="{788B99E1-3E52-9A1B-E0AB-4525F384BD0E}"/>
              </a:ext>
            </a:extLst>
          </p:cNvPr>
          <p:cNvSpPr txBox="1"/>
          <p:nvPr/>
        </p:nvSpPr>
        <p:spPr>
          <a:xfrm>
            <a:off x="1039666" y="2361061"/>
            <a:ext cx="3854303" cy="369332"/>
          </a:xfrm>
          <a:prstGeom prst="rect">
            <a:avLst/>
          </a:prstGeom>
          <a:noFill/>
        </p:spPr>
        <p:txBody>
          <a:bodyPr wrap="square">
            <a:spAutoFit/>
          </a:bodyPr>
          <a:lstStyle/>
          <a:p>
            <a:r>
              <a:rPr lang="hr-HR"/>
              <a:t>Select only specific data</a:t>
            </a:r>
            <a:endParaRPr lang="hr-HR" dirty="0"/>
          </a:p>
        </p:txBody>
      </p:sp>
      <p:pic>
        <p:nvPicPr>
          <p:cNvPr id="11" name="Picture 10">
            <a:extLst>
              <a:ext uri="{FF2B5EF4-FFF2-40B4-BE49-F238E27FC236}">
                <a16:creationId xmlns:a16="http://schemas.microsoft.com/office/drawing/2014/main" id="{9DAAD874-3EB2-2AC0-8E1B-F41F77CF4577}"/>
              </a:ext>
            </a:extLst>
          </p:cNvPr>
          <p:cNvPicPr>
            <a:picLocks noChangeAspect="1"/>
          </p:cNvPicPr>
          <p:nvPr/>
        </p:nvPicPr>
        <p:blipFill>
          <a:blip r:embed="rId3"/>
          <a:stretch>
            <a:fillRect/>
          </a:stretch>
        </p:blipFill>
        <p:spPr>
          <a:xfrm>
            <a:off x="1084271" y="2934324"/>
            <a:ext cx="4089895" cy="787742"/>
          </a:xfrm>
          <a:prstGeom prst="rect">
            <a:avLst/>
          </a:prstGeom>
        </p:spPr>
      </p:pic>
      <p:pic>
        <p:nvPicPr>
          <p:cNvPr id="15" name="Picture 14">
            <a:extLst>
              <a:ext uri="{FF2B5EF4-FFF2-40B4-BE49-F238E27FC236}">
                <a16:creationId xmlns:a16="http://schemas.microsoft.com/office/drawing/2014/main" id="{2C38526C-163A-33D2-2EE5-FCC0C72DE1B2}"/>
              </a:ext>
            </a:extLst>
          </p:cNvPr>
          <p:cNvPicPr>
            <a:picLocks noChangeAspect="1"/>
          </p:cNvPicPr>
          <p:nvPr/>
        </p:nvPicPr>
        <p:blipFill>
          <a:blip r:embed="rId4"/>
          <a:stretch>
            <a:fillRect/>
          </a:stretch>
        </p:blipFill>
        <p:spPr>
          <a:xfrm>
            <a:off x="1084271" y="4207460"/>
            <a:ext cx="4509181" cy="674334"/>
          </a:xfrm>
          <a:prstGeom prst="rect">
            <a:avLst/>
          </a:prstGeom>
        </p:spPr>
      </p:pic>
    </p:spTree>
    <p:extLst>
      <p:ext uri="{BB962C8B-B14F-4D97-AF65-F5344CB8AC3E}">
        <p14:creationId xmlns:p14="http://schemas.microsoft.com/office/powerpoint/2010/main" val="2232793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D607-80CA-12EE-36FE-B5235F2A91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E23B6-06B6-B6AB-4FA1-F10769E2350B}"/>
              </a:ext>
            </a:extLst>
          </p:cNvPr>
          <p:cNvSpPr>
            <a:spLocks noGrp="1"/>
          </p:cNvSpPr>
          <p:nvPr>
            <p:ph type="title"/>
          </p:nvPr>
        </p:nvSpPr>
        <p:spPr/>
        <p:txBody>
          <a:bodyPr/>
          <a:lstStyle/>
          <a:p>
            <a:r>
              <a:rPr lang="en-US" dirty="0"/>
              <a:t>DATABASES</a:t>
            </a:r>
            <a:endParaRPr lang="hr-HR" dirty="0"/>
          </a:p>
        </p:txBody>
      </p:sp>
      <p:sp>
        <p:nvSpPr>
          <p:cNvPr id="4" name="Content Placeholder 2">
            <a:extLst>
              <a:ext uri="{FF2B5EF4-FFF2-40B4-BE49-F238E27FC236}">
                <a16:creationId xmlns:a16="http://schemas.microsoft.com/office/drawing/2014/main" id="{4267FD82-16DB-7916-80B5-A680CD674D81}"/>
              </a:ext>
            </a:extLst>
          </p:cNvPr>
          <p:cNvSpPr txBox="1">
            <a:spLocks/>
          </p:cNvSpPr>
          <p:nvPr/>
        </p:nvSpPr>
        <p:spPr>
          <a:xfrm>
            <a:off x="1470279" y="2473887"/>
            <a:ext cx="3932237" cy="3161656"/>
          </a:xfrm>
          <a:prstGeom prst="rect">
            <a:avLst/>
          </a:prstGeom>
        </p:spPr>
        <p:txBody>
          <a:bodyPr vert="horz" lIns="91440" tIns="45720" rIns="91440" bIns="45720" rtlCol="0">
            <a:normAutofit fontScale="925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Databases allow us to store data permanently and that it can be retrieved as needed.
👉 No database, After rebooting, all data is deleted and returned to its initial state
👉Because the data is stored in temporary memory (RAM).</a:t>
            </a:r>
            <a:endParaRPr lang="hr-HR" dirty="0"/>
          </a:p>
        </p:txBody>
      </p:sp>
      <p:sp>
        <p:nvSpPr>
          <p:cNvPr id="6" name="Content Placeholder 2">
            <a:extLst>
              <a:ext uri="{FF2B5EF4-FFF2-40B4-BE49-F238E27FC236}">
                <a16:creationId xmlns:a16="http://schemas.microsoft.com/office/drawing/2014/main" id="{2B2260F3-5AAE-815A-04BE-FC6C6C595152}"/>
              </a:ext>
            </a:extLst>
          </p:cNvPr>
          <p:cNvSpPr txBox="1">
            <a:spLocks/>
          </p:cNvSpPr>
          <p:nvPr/>
        </p:nvSpPr>
        <p:spPr>
          <a:xfrm>
            <a:off x="5914229" y="2473887"/>
            <a:ext cx="3932237" cy="3161656"/>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There are two main types of databases:
</a:t>
            </a:r>
            <a:br>
              <a:rPr lang="en-US" dirty="0"/>
            </a:br>
            <a:r>
              <a:rPr lang="en-US" dirty="0"/>
              <a:t>✔ </a:t>
            </a:r>
            <a:r>
              <a:rPr lang="en-US" b="1" dirty="0"/>
              <a:t>SQL databases </a:t>
            </a:r>
            <a:r>
              <a:rPr lang="en-US" dirty="0"/>
              <a:t>– relational (structured)
</a:t>
            </a:r>
            <a:br>
              <a:rPr lang="en-US" dirty="0"/>
            </a:br>
            <a:r>
              <a:rPr lang="en-US" dirty="0"/>
              <a:t>✔ </a:t>
            </a:r>
            <a:r>
              <a:rPr lang="en-US" b="1" dirty="0"/>
              <a:t>NoSQL databases </a:t>
            </a:r>
            <a:r>
              <a:rPr lang="en-US" dirty="0"/>
              <a:t>are non-relational (no strict structure)</a:t>
            </a:r>
            <a:endParaRPr lang="hr-HR" dirty="0"/>
          </a:p>
        </p:txBody>
      </p:sp>
    </p:spTree>
    <p:extLst>
      <p:ext uri="{BB962C8B-B14F-4D97-AF65-F5344CB8AC3E}">
        <p14:creationId xmlns:p14="http://schemas.microsoft.com/office/powerpoint/2010/main" val="1767956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1C41F-C04F-5033-D5D3-430BC3A56E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67D4260-1EDD-862C-67DF-B2B6A8B1024D}"/>
              </a:ext>
            </a:extLst>
          </p:cNvPr>
          <p:cNvSpPr>
            <a:spLocks noGrp="1"/>
          </p:cNvSpPr>
          <p:nvPr>
            <p:ph type="title"/>
          </p:nvPr>
        </p:nvSpPr>
        <p:spPr/>
        <p:txBody>
          <a:bodyPr/>
          <a:lstStyle/>
          <a:p>
            <a:r>
              <a:rPr lang="en-US" dirty="0"/>
              <a:t>DATABASES – EXERCISE 3</a:t>
            </a:r>
            <a:endParaRPr lang="hr-HR" dirty="0"/>
          </a:p>
        </p:txBody>
      </p:sp>
      <p:sp>
        <p:nvSpPr>
          <p:cNvPr id="2" name="Text Placeholder 5">
            <a:extLst>
              <a:ext uri="{FF2B5EF4-FFF2-40B4-BE49-F238E27FC236}">
                <a16:creationId xmlns:a16="http://schemas.microsoft.com/office/drawing/2014/main" id="{E4D46129-BB49-F9D2-0076-B235BF8936BF}"/>
              </a:ext>
            </a:extLst>
          </p:cNvPr>
          <p:cNvSpPr txBox="1">
            <a:spLocks/>
          </p:cNvSpPr>
          <p:nvPr/>
        </p:nvSpPr>
        <p:spPr>
          <a:xfrm>
            <a:off x="1279602" y="229509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 Try to create these tables in PostgreSQL on your own and test JOIN queries!</a:t>
            </a:r>
            <a:br>
              <a:rPr lang="en-US" sz="2400" dirty="0"/>
            </a:br>
            <a:br>
              <a:rPr lang="en-US" sz="2400" dirty="0"/>
            </a:br>
            <a:r>
              <a:rPr lang="en-US" sz="2400" dirty="0"/>
              <a:t>✔ You can add more students and more assignments.</a:t>
            </a:r>
            <a:br>
              <a:rPr lang="en-US" sz="2400" dirty="0"/>
            </a:br>
            <a:r>
              <a:rPr lang="en-US" sz="2400" dirty="0"/>
              <a:t>✔ You can experiment with adding new attributes to tables (e.g., assignment date).</a:t>
            </a:r>
            <a:endParaRPr lang="hr-HR" sz="2400" dirty="0"/>
          </a:p>
        </p:txBody>
      </p:sp>
      <p:pic>
        <p:nvPicPr>
          <p:cNvPr id="4" name="Picture 3">
            <a:extLst>
              <a:ext uri="{FF2B5EF4-FFF2-40B4-BE49-F238E27FC236}">
                <a16:creationId xmlns:a16="http://schemas.microsoft.com/office/drawing/2014/main" id="{6DE82717-AB90-DD9F-D27D-8FFF61B70565}"/>
              </a:ext>
            </a:extLst>
          </p:cNvPr>
          <p:cNvPicPr>
            <a:picLocks noChangeAspect="1"/>
          </p:cNvPicPr>
          <p:nvPr/>
        </p:nvPicPr>
        <p:blipFill>
          <a:blip r:embed="rId3"/>
          <a:stretch>
            <a:fillRect/>
          </a:stretch>
        </p:blipFill>
        <p:spPr>
          <a:xfrm>
            <a:off x="6436190" y="2883071"/>
            <a:ext cx="4374946" cy="1781893"/>
          </a:xfrm>
          <a:prstGeom prst="rect">
            <a:avLst/>
          </a:prstGeom>
        </p:spPr>
      </p:pic>
    </p:spTree>
    <p:extLst>
      <p:ext uri="{BB962C8B-B14F-4D97-AF65-F5344CB8AC3E}">
        <p14:creationId xmlns:p14="http://schemas.microsoft.com/office/powerpoint/2010/main" val="574503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90A9F-2CB4-4195-AAFD-08C14ED078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D1C914-2CFD-EC91-4BA1-7F7CBD66CF31}"/>
              </a:ext>
            </a:extLst>
          </p:cNvPr>
          <p:cNvSpPr>
            <a:spLocks noGrp="1"/>
          </p:cNvSpPr>
          <p:nvPr>
            <p:ph type="title"/>
          </p:nvPr>
        </p:nvSpPr>
        <p:spPr/>
        <p:txBody>
          <a:bodyPr/>
          <a:lstStyle/>
          <a:p>
            <a:r>
              <a:rPr lang="en-US" dirty="0"/>
              <a:t>DATABASES – MANY TO MANY(M:M)</a:t>
            </a:r>
            <a:endParaRPr lang="hr-HR" dirty="0"/>
          </a:p>
        </p:txBody>
      </p:sp>
      <p:sp>
        <p:nvSpPr>
          <p:cNvPr id="2" name="TextBox 1">
            <a:extLst>
              <a:ext uri="{FF2B5EF4-FFF2-40B4-BE49-F238E27FC236}">
                <a16:creationId xmlns:a16="http://schemas.microsoft.com/office/drawing/2014/main" id="{0616B253-E61D-63F0-6180-7BB5A2F9FBAF}"/>
              </a:ext>
            </a:extLst>
          </p:cNvPr>
          <p:cNvSpPr txBox="1"/>
          <p:nvPr/>
        </p:nvSpPr>
        <p:spPr>
          <a:xfrm>
            <a:off x="1209164" y="1901724"/>
            <a:ext cx="10008781" cy="646331"/>
          </a:xfrm>
          <a:prstGeom prst="rect">
            <a:avLst/>
          </a:prstGeom>
          <a:noFill/>
        </p:spPr>
        <p:txBody>
          <a:bodyPr wrap="square">
            <a:spAutoFit/>
          </a:bodyPr>
          <a:lstStyle/>
          <a:p>
            <a:r>
              <a:rPr lang="en-US" dirty="0"/>
              <a:t>👉 In a Many-to-Many relationship, one record in one table can be related to multiple records in another table, and vice versa.</a:t>
            </a:r>
          </a:p>
        </p:txBody>
      </p:sp>
      <p:sp>
        <p:nvSpPr>
          <p:cNvPr id="4" name="TextBox 3">
            <a:extLst>
              <a:ext uri="{FF2B5EF4-FFF2-40B4-BE49-F238E27FC236}">
                <a16:creationId xmlns:a16="http://schemas.microsoft.com/office/drawing/2014/main" id="{20D4AB32-7628-1276-57BC-88558A4CBED3}"/>
              </a:ext>
            </a:extLst>
          </p:cNvPr>
          <p:cNvSpPr txBox="1"/>
          <p:nvPr/>
        </p:nvSpPr>
        <p:spPr>
          <a:xfrm>
            <a:off x="6550252" y="3508653"/>
            <a:ext cx="4082902" cy="1815882"/>
          </a:xfrm>
          <a:prstGeom prst="rect">
            <a:avLst/>
          </a:prstGeom>
          <a:noFill/>
        </p:spPr>
        <p:txBody>
          <a:bodyPr wrap="square">
            <a:spAutoFit/>
          </a:bodyPr>
          <a:lstStyle/>
          <a:p>
            <a:r>
              <a:rPr lang="en-US" sz="1400" dirty="0"/>
              <a:t>💡 Real-life examples:</a:t>
            </a:r>
            <a:br>
              <a:rPr lang="en-US" sz="1400" dirty="0"/>
            </a:br>
            <a:r>
              <a:rPr lang="en-US" sz="1400" dirty="0"/>
              <a:t>✔ A student can be enrolled in multiple courses, and each course has multiple students.</a:t>
            </a:r>
            <a:br>
              <a:rPr lang="en-US" sz="1400" dirty="0"/>
            </a:br>
            <a:r>
              <a:rPr lang="en-US" sz="1400" dirty="0"/>
              <a:t>✔ Customers can purchase multiple products, and each product can be purchased from multiple customers.</a:t>
            </a:r>
            <a:br>
              <a:rPr lang="en-US" sz="1400" dirty="0"/>
            </a:br>
            <a:r>
              <a:rPr lang="en-US" sz="1400" dirty="0"/>
              <a:t>✔ Authors can write multiple books, and each book can have multiple authors.</a:t>
            </a:r>
            <a:endParaRPr lang="hr-HR" sz="1400" dirty="0"/>
          </a:p>
        </p:txBody>
      </p:sp>
      <p:pic>
        <p:nvPicPr>
          <p:cNvPr id="5" name="Picture 4">
            <a:extLst>
              <a:ext uri="{FF2B5EF4-FFF2-40B4-BE49-F238E27FC236}">
                <a16:creationId xmlns:a16="http://schemas.microsoft.com/office/drawing/2014/main" id="{D7C431A2-0B14-BAF0-374C-4F7E15AB92D3}"/>
              </a:ext>
            </a:extLst>
          </p:cNvPr>
          <p:cNvPicPr>
            <a:picLocks noChangeAspect="1"/>
          </p:cNvPicPr>
          <p:nvPr/>
        </p:nvPicPr>
        <p:blipFill>
          <a:blip r:embed="rId3"/>
          <a:stretch>
            <a:fillRect/>
          </a:stretch>
        </p:blipFill>
        <p:spPr>
          <a:xfrm>
            <a:off x="1841137" y="3121671"/>
            <a:ext cx="3067050" cy="2476500"/>
          </a:xfrm>
          <a:prstGeom prst="rect">
            <a:avLst/>
          </a:prstGeom>
        </p:spPr>
      </p:pic>
    </p:spTree>
    <p:extLst>
      <p:ext uri="{BB962C8B-B14F-4D97-AF65-F5344CB8AC3E}">
        <p14:creationId xmlns:p14="http://schemas.microsoft.com/office/powerpoint/2010/main" val="682522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4279E-D432-5120-753D-3C83738541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A1D37A-39A2-2B99-00B4-602B8A71BE04}"/>
              </a:ext>
            </a:extLst>
          </p:cNvPr>
          <p:cNvSpPr>
            <a:spLocks noGrp="1"/>
          </p:cNvSpPr>
          <p:nvPr>
            <p:ph type="title"/>
          </p:nvPr>
        </p:nvSpPr>
        <p:spPr/>
        <p:txBody>
          <a:bodyPr/>
          <a:lstStyle/>
          <a:p>
            <a:r>
              <a:rPr lang="en-US" dirty="0"/>
              <a:t>DATABASES – MANY TO MANY(M:M)</a:t>
            </a:r>
            <a:endParaRPr lang="hr-HR" dirty="0"/>
          </a:p>
        </p:txBody>
      </p:sp>
      <p:sp>
        <p:nvSpPr>
          <p:cNvPr id="2" name="TextBox 1">
            <a:extLst>
              <a:ext uri="{FF2B5EF4-FFF2-40B4-BE49-F238E27FC236}">
                <a16:creationId xmlns:a16="http://schemas.microsoft.com/office/drawing/2014/main" id="{771B8B9A-A336-5DE0-0BBE-418C87E35A12}"/>
              </a:ext>
            </a:extLst>
          </p:cNvPr>
          <p:cNvSpPr txBox="1"/>
          <p:nvPr/>
        </p:nvSpPr>
        <p:spPr>
          <a:xfrm>
            <a:off x="1209164" y="1901724"/>
            <a:ext cx="10008781" cy="646331"/>
          </a:xfrm>
          <a:prstGeom prst="rect">
            <a:avLst/>
          </a:prstGeom>
          <a:noFill/>
        </p:spPr>
        <p:txBody>
          <a:bodyPr wrap="square">
            <a:spAutoFit/>
          </a:bodyPr>
          <a:lstStyle/>
          <a:p>
            <a:r>
              <a:rPr lang="en-US" dirty="0"/>
              <a:t>👉 In a Many-to-Many relationship, one record in one table can be related to multiple records in another table, and vice versa.</a:t>
            </a:r>
          </a:p>
        </p:txBody>
      </p:sp>
      <p:sp>
        <p:nvSpPr>
          <p:cNvPr id="6" name="TextBox 5">
            <a:extLst>
              <a:ext uri="{FF2B5EF4-FFF2-40B4-BE49-F238E27FC236}">
                <a16:creationId xmlns:a16="http://schemas.microsoft.com/office/drawing/2014/main" id="{B72E2572-42F8-F7E7-FF59-56DA5022C592}"/>
              </a:ext>
            </a:extLst>
          </p:cNvPr>
          <p:cNvSpPr txBox="1"/>
          <p:nvPr/>
        </p:nvSpPr>
        <p:spPr>
          <a:xfrm>
            <a:off x="1209164" y="2979045"/>
            <a:ext cx="1945758" cy="369332"/>
          </a:xfrm>
          <a:prstGeom prst="rect">
            <a:avLst/>
          </a:prstGeom>
          <a:noFill/>
        </p:spPr>
        <p:txBody>
          <a:bodyPr wrap="square">
            <a:spAutoFit/>
          </a:bodyPr>
          <a:lstStyle/>
          <a:p>
            <a:r>
              <a:rPr lang="hr-HR" dirty="0" err="1"/>
              <a:t>Creating</a:t>
            </a:r>
            <a:r>
              <a:rPr lang="hr-HR" dirty="0"/>
              <a:t> </a:t>
            </a:r>
            <a:r>
              <a:rPr lang="hr-HR" dirty="0" err="1"/>
              <a:t>Tables</a:t>
            </a:r>
            <a:endParaRPr lang="hr-HR" dirty="0"/>
          </a:p>
        </p:txBody>
      </p:sp>
      <p:sp>
        <p:nvSpPr>
          <p:cNvPr id="7" name="TextBox 6">
            <a:extLst>
              <a:ext uri="{FF2B5EF4-FFF2-40B4-BE49-F238E27FC236}">
                <a16:creationId xmlns:a16="http://schemas.microsoft.com/office/drawing/2014/main" id="{E0484E63-29FF-6498-E0E7-B8C6862AF0BF}"/>
              </a:ext>
            </a:extLst>
          </p:cNvPr>
          <p:cNvSpPr txBox="1"/>
          <p:nvPr/>
        </p:nvSpPr>
        <p:spPr>
          <a:xfrm>
            <a:off x="5006596" y="2979045"/>
            <a:ext cx="2514599" cy="369332"/>
          </a:xfrm>
          <a:prstGeom prst="rect">
            <a:avLst/>
          </a:prstGeom>
          <a:noFill/>
        </p:spPr>
        <p:txBody>
          <a:bodyPr wrap="square">
            <a:spAutoFit/>
          </a:bodyPr>
          <a:lstStyle/>
          <a:p>
            <a:r>
              <a:rPr lang="hr-HR" dirty="0" err="1"/>
              <a:t>Inserting</a:t>
            </a:r>
            <a:r>
              <a:rPr lang="hr-HR" dirty="0"/>
              <a:t> data</a:t>
            </a:r>
          </a:p>
        </p:txBody>
      </p:sp>
      <p:sp>
        <p:nvSpPr>
          <p:cNvPr id="8" name="TextBox 7">
            <a:extLst>
              <a:ext uri="{FF2B5EF4-FFF2-40B4-BE49-F238E27FC236}">
                <a16:creationId xmlns:a16="http://schemas.microsoft.com/office/drawing/2014/main" id="{C8BE1C76-4BDA-CC2F-13D8-2F48B046AF41}"/>
              </a:ext>
            </a:extLst>
          </p:cNvPr>
          <p:cNvSpPr txBox="1"/>
          <p:nvPr/>
        </p:nvSpPr>
        <p:spPr>
          <a:xfrm>
            <a:off x="8129187" y="2979045"/>
            <a:ext cx="3955312" cy="369332"/>
          </a:xfrm>
          <a:prstGeom prst="rect">
            <a:avLst/>
          </a:prstGeom>
          <a:noFill/>
        </p:spPr>
        <p:txBody>
          <a:bodyPr wrap="square">
            <a:spAutoFit/>
          </a:bodyPr>
          <a:lstStyle/>
          <a:p>
            <a:r>
              <a:rPr lang="pl-PL" dirty="0"/>
              <a:t>Retrieving data from JOIN</a:t>
            </a:r>
            <a:endParaRPr lang="hr-HR" dirty="0"/>
          </a:p>
        </p:txBody>
      </p:sp>
      <p:pic>
        <p:nvPicPr>
          <p:cNvPr id="10" name="Picture 9">
            <a:extLst>
              <a:ext uri="{FF2B5EF4-FFF2-40B4-BE49-F238E27FC236}">
                <a16:creationId xmlns:a16="http://schemas.microsoft.com/office/drawing/2014/main" id="{7751C504-D177-D4C8-F93A-306A39DDAE42}"/>
              </a:ext>
            </a:extLst>
          </p:cNvPr>
          <p:cNvPicPr>
            <a:picLocks noChangeAspect="1"/>
          </p:cNvPicPr>
          <p:nvPr/>
        </p:nvPicPr>
        <p:blipFill>
          <a:blip r:embed="rId3"/>
          <a:stretch>
            <a:fillRect/>
          </a:stretch>
        </p:blipFill>
        <p:spPr>
          <a:xfrm>
            <a:off x="912936" y="3740900"/>
            <a:ext cx="2195850" cy="2057060"/>
          </a:xfrm>
          <a:prstGeom prst="rect">
            <a:avLst/>
          </a:prstGeom>
        </p:spPr>
      </p:pic>
      <p:pic>
        <p:nvPicPr>
          <p:cNvPr id="12" name="Picture 11">
            <a:extLst>
              <a:ext uri="{FF2B5EF4-FFF2-40B4-BE49-F238E27FC236}">
                <a16:creationId xmlns:a16="http://schemas.microsoft.com/office/drawing/2014/main" id="{980D5CFA-31C5-496E-3CF4-9952CD3EAF5F}"/>
              </a:ext>
            </a:extLst>
          </p:cNvPr>
          <p:cNvPicPr>
            <a:picLocks noChangeAspect="1"/>
          </p:cNvPicPr>
          <p:nvPr/>
        </p:nvPicPr>
        <p:blipFill>
          <a:blip r:embed="rId4"/>
          <a:stretch>
            <a:fillRect/>
          </a:stretch>
        </p:blipFill>
        <p:spPr>
          <a:xfrm>
            <a:off x="4569235" y="3665771"/>
            <a:ext cx="2410701" cy="2207317"/>
          </a:xfrm>
          <a:prstGeom prst="rect">
            <a:avLst/>
          </a:prstGeom>
        </p:spPr>
      </p:pic>
      <p:pic>
        <p:nvPicPr>
          <p:cNvPr id="14" name="Picture 13">
            <a:extLst>
              <a:ext uri="{FF2B5EF4-FFF2-40B4-BE49-F238E27FC236}">
                <a16:creationId xmlns:a16="http://schemas.microsoft.com/office/drawing/2014/main" id="{F2119601-D315-BFD1-F439-5189A35BDB2D}"/>
              </a:ext>
            </a:extLst>
          </p:cNvPr>
          <p:cNvPicPr>
            <a:picLocks noChangeAspect="1"/>
          </p:cNvPicPr>
          <p:nvPr/>
        </p:nvPicPr>
        <p:blipFill>
          <a:blip r:embed="rId5"/>
          <a:stretch>
            <a:fillRect/>
          </a:stretch>
        </p:blipFill>
        <p:spPr>
          <a:xfrm>
            <a:off x="8046138" y="3665771"/>
            <a:ext cx="3307662" cy="731847"/>
          </a:xfrm>
          <a:prstGeom prst="rect">
            <a:avLst/>
          </a:prstGeom>
        </p:spPr>
      </p:pic>
      <p:pic>
        <p:nvPicPr>
          <p:cNvPr id="16" name="Picture 15">
            <a:extLst>
              <a:ext uri="{FF2B5EF4-FFF2-40B4-BE49-F238E27FC236}">
                <a16:creationId xmlns:a16="http://schemas.microsoft.com/office/drawing/2014/main" id="{45B073D0-495A-6877-95A0-DC385EE92412}"/>
              </a:ext>
            </a:extLst>
          </p:cNvPr>
          <p:cNvPicPr>
            <a:picLocks noChangeAspect="1"/>
          </p:cNvPicPr>
          <p:nvPr/>
        </p:nvPicPr>
        <p:blipFill>
          <a:blip r:embed="rId6"/>
          <a:stretch>
            <a:fillRect/>
          </a:stretch>
        </p:blipFill>
        <p:spPr>
          <a:xfrm>
            <a:off x="8046138" y="4715012"/>
            <a:ext cx="2982696" cy="860927"/>
          </a:xfrm>
          <a:prstGeom prst="rect">
            <a:avLst/>
          </a:prstGeom>
        </p:spPr>
      </p:pic>
    </p:spTree>
    <p:extLst>
      <p:ext uri="{BB962C8B-B14F-4D97-AF65-F5344CB8AC3E}">
        <p14:creationId xmlns:p14="http://schemas.microsoft.com/office/powerpoint/2010/main" val="1546154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00BD6-CA58-A6ED-8533-F71F491B7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5B0BEC-9B81-3DF8-D039-A4134017B0E2}"/>
              </a:ext>
            </a:extLst>
          </p:cNvPr>
          <p:cNvSpPr>
            <a:spLocks noGrp="1"/>
          </p:cNvSpPr>
          <p:nvPr>
            <p:ph type="title"/>
          </p:nvPr>
        </p:nvSpPr>
        <p:spPr/>
        <p:txBody>
          <a:bodyPr/>
          <a:lstStyle/>
          <a:p>
            <a:r>
              <a:rPr lang="en-US" dirty="0"/>
              <a:t>DATABASES – MANY TO MANY(M:M)</a:t>
            </a:r>
            <a:endParaRPr lang="hr-HR" dirty="0"/>
          </a:p>
        </p:txBody>
      </p:sp>
      <p:sp>
        <p:nvSpPr>
          <p:cNvPr id="4" name="TextBox 3">
            <a:extLst>
              <a:ext uri="{FF2B5EF4-FFF2-40B4-BE49-F238E27FC236}">
                <a16:creationId xmlns:a16="http://schemas.microsoft.com/office/drawing/2014/main" id="{D99C02AE-92C1-B2B1-1AAA-FB9522625AEE}"/>
              </a:ext>
            </a:extLst>
          </p:cNvPr>
          <p:cNvSpPr txBox="1"/>
          <p:nvPr/>
        </p:nvSpPr>
        <p:spPr>
          <a:xfrm>
            <a:off x="1102112" y="2013142"/>
            <a:ext cx="4139609" cy="369332"/>
          </a:xfrm>
          <a:prstGeom prst="rect">
            <a:avLst/>
          </a:prstGeom>
          <a:noFill/>
        </p:spPr>
        <p:txBody>
          <a:bodyPr wrap="square">
            <a:spAutoFit/>
          </a:bodyPr>
          <a:lstStyle/>
          <a:p>
            <a:r>
              <a:rPr lang="en-US" dirty="0"/>
              <a:t>Truncate a query by using an alias (AS)</a:t>
            </a:r>
            <a:endParaRPr lang="hr-HR" dirty="0"/>
          </a:p>
        </p:txBody>
      </p:sp>
      <p:sp>
        <p:nvSpPr>
          <p:cNvPr id="5" name="TextBox 4">
            <a:extLst>
              <a:ext uri="{FF2B5EF4-FFF2-40B4-BE49-F238E27FC236}">
                <a16:creationId xmlns:a16="http://schemas.microsoft.com/office/drawing/2014/main" id="{5C9274E8-4971-8E7B-0026-C2891A201D28}"/>
              </a:ext>
            </a:extLst>
          </p:cNvPr>
          <p:cNvSpPr txBox="1"/>
          <p:nvPr/>
        </p:nvSpPr>
        <p:spPr>
          <a:xfrm>
            <a:off x="5633355" y="3255779"/>
            <a:ext cx="6145618" cy="1169551"/>
          </a:xfrm>
          <a:prstGeom prst="rect">
            <a:avLst/>
          </a:prstGeom>
          <a:noFill/>
        </p:spPr>
        <p:txBody>
          <a:bodyPr wrap="square">
            <a:spAutoFit/>
          </a:bodyPr>
          <a:lstStyle/>
          <a:p>
            <a:r>
              <a:rPr lang="en-US" sz="1400" dirty="0"/>
              <a:t>✔ Students → S</a:t>
            </a:r>
            <a:br>
              <a:rPr lang="en-US" sz="1400" dirty="0"/>
            </a:br>
            <a:r>
              <a:rPr lang="en-US" sz="1400" dirty="0"/>
              <a:t>✔ Enrollment → in</a:t>
            </a:r>
            <a:br>
              <a:rPr lang="en-US" sz="1400" dirty="0"/>
            </a:br>
            <a:r>
              <a:rPr lang="en-US" sz="1400" dirty="0"/>
              <a:t>✔ Items → P</a:t>
            </a:r>
          </a:p>
          <a:p>
            <a:r>
              <a:rPr lang="en-US" sz="1400" dirty="0"/>
              <a:t>
💡 The same result, but a shorter and clearer query!</a:t>
            </a:r>
            <a:endParaRPr lang="hr-HR" sz="1400" dirty="0"/>
          </a:p>
        </p:txBody>
      </p:sp>
      <p:pic>
        <p:nvPicPr>
          <p:cNvPr id="11" name="Picture 10">
            <a:extLst>
              <a:ext uri="{FF2B5EF4-FFF2-40B4-BE49-F238E27FC236}">
                <a16:creationId xmlns:a16="http://schemas.microsoft.com/office/drawing/2014/main" id="{8E08B2D2-2902-39F4-5A84-4668409536DB}"/>
              </a:ext>
            </a:extLst>
          </p:cNvPr>
          <p:cNvPicPr>
            <a:picLocks noChangeAspect="1"/>
          </p:cNvPicPr>
          <p:nvPr/>
        </p:nvPicPr>
        <p:blipFill>
          <a:blip r:embed="rId3"/>
          <a:stretch>
            <a:fillRect/>
          </a:stretch>
        </p:blipFill>
        <p:spPr>
          <a:xfrm>
            <a:off x="1193320" y="2924175"/>
            <a:ext cx="3676650" cy="1009650"/>
          </a:xfrm>
          <a:prstGeom prst="rect">
            <a:avLst/>
          </a:prstGeom>
        </p:spPr>
      </p:pic>
      <p:pic>
        <p:nvPicPr>
          <p:cNvPr id="15" name="Picture 14">
            <a:extLst>
              <a:ext uri="{FF2B5EF4-FFF2-40B4-BE49-F238E27FC236}">
                <a16:creationId xmlns:a16="http://schemas.microsoft.com/office/drawing/2014/main" id="{467EEDF9-EE85-FB1B-8BDF-54D0C03542AE}"/>
              </a:ext>
            </a:extLst>
          </p:cNvPr>
          <p:cNvPicPr>
            <a:picLocks noChangeAspect="1"/>
          </p:cNvPicPr>
          <p:nvPr/>
        </p:nvPicPr>
        <p:blipFill>
          <a:blip r:embed="rId4"/>
          <a:stretch>
            <a:fillRect/>
          </a:stretch>
        </p:blipFill>
        <p:spPr>
          <a:xfrm>
            <a:off x="1193320" y="4530087"/>
            <a:ext cx="3676650" cy="1000903"/>
          </a:xfrm>
          <a:prstGeom prst="rect">
            <a:avLst/>
          </a:prstGeom>
        </p:spPr>
      </p:pic>
    </p:spTree>
    <p:extLst>
      <p:ext uri="{BB962C8B-B14F-4D97-AF65-F5344CB8AC3E}">
        <p14:creationId xmlns:p14="http://schemas.microsoft.com/office/powerpoint/2010/main" val="2460770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00FA8-2302-2D6B-3025-DAD1C2F9633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F32B25-234E-E319-060D-D67F27EEEB40}"/>
              </a:ext>
            </a:extLst>
          </p:cNvPr>
          <p:cNvSpPr>
            <a:spLocks noGrp="1"/>
          </p:cNvSpPr>
          <p:nvPr>
            <p:ph type="title"/>
          </p:nvPr>
        </p:nvSpPr>
        <p:spPr/>
        <p:txBody>
          <a:bodyPr/>
          <a:lstStyle/>
          <a:p>
            <a:r>
              <a:rPr lang="en-US" dirty="0"/>
              <a:t>DATABASES – EXERCISE 4</a:t>
            </a:r>
            <a:endParaRPr lang="hr-HR" dirty="0"/>
          </a:p>
        </p:txBody>
      </p:sp>
      <p:pic>
        <p:nvPicPr>
          <p:cNvPr id="4" name="Picture 3">
            <a:extLst>
              <a:ext uri="{FF2B5EF4-FFF2-40B4-BE49-F238E27FC236}">
                <a16:creationId xmlns:a16="http://schemas.microsoft.com/office/drawing/2014/main" id="{B559E9B7-BDAF-B079-8F93-8CCD924362A5}"/>
              </a:ext>
            </a:extLst>
          </p:cNvPr>
          <p:cNvPicPr>
            <a:picLocks noChangeAspect="1"/>
          </p:cNvPicPr>
          <p:nvPr/>
        </p:nvPicPr>
        <p:blipFill>
          <a:blip r:embed="rId3"/>
          <a:stretch>
            <a:fillRect/>
          </a:stretch>
        </p:blipFill>
        <p:spPr>
          <a:xfrm>
            <a:off x="6436190" y="2883071"/>
            <a:ext cx="4374946" cy="1781893"/>
          </a:xfrm>
          <a:prstGeom prst="rect">
            <a:avLst/>
          </a:prstGeom>
        </p:spPr>
      </p:pic>
      <p:sp>
        <p:nvSpPr>
          <p:cNvPr id="5" name="Text Placeholder 5">
            <a:extLst>
              <a:ext uri="{FF2B5EF4-FFF2-40B4-BE49-F238E27FC236}">
                <a16:creationId xmlns:a16="http://schemas.microsoft.com/office/drawing/2014/main" id="{567763B7-66EE-06A0-36BD-7B52AD7BFBB8}"/>
              </a:ext>
            </a:extLst>
          </p:cNvPr>
          <p:cNvSpPr txBox="1">
            <a:spLocks/>
          </p:cNvSpPr>
          <p:nvPr/>
        </p:nvSpPr>
        <p:spPr>
          <a:xfrm>
            <a:off x="1027128" y="2311936"/>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 Try to create these tables in PostgreSQL on your own and test JOIN queries!
✔ You can add more students and subjects.</a:t>
            </a:r>
            <a:br>
              <a:rPr lang="en-US" sz="2400" dirty="0"/>
            </a:br>
            <a:r>
              <a:rPr lang="en-US" sz="2400" dirty="0"/>
              <a:t>✔ You can experiment with adding new attributes (e.g., grades in the Enrollment table).</a:t>
            </a:r>
            <a:endParaRPr lang="hr-HR" sz="2400" dirty="0"/>
          </a:p>
        </p:txBody>
      </p:sp>
    </p:spTree>
    <p:extLst>
      <p:ext uri="{BB962C8B-B14F-4D97-AF65-F5344CB8AC3E}">
        <p14:creationId xmlns:p14="http://schemas.microsoft.com/office/powerpoint/2010/main" val="3197552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8E1BC-4E7D-427C-EE47-B5D904875C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D68F15-F844-49C3-50BB-FC562D531379}"/>
              </a:ext>
            </a:extLst>
          </p:cNvPr>
          <p:cNvSpPr>
            <a:spLocks noGrp="1"/>
          </p:cNvSpPr>
          <p:nvPr>
            <p:ph type="title"/>
          </p:nvPr>
        </p:nvSpPr>
        <p:spPr/>
        <p:txBody>
          <a:bodyPr/>
          <a:lstStyle/>
          <a:p>
            <a:r>
              <a:rPr lang="en-US" dirty="0"/>
              <a:t>DATABASES – ALTER TABLE</a:t>
            </a:r>
            <a:endParaRPr lang="hr-HR" dirty="0"/>
          </a:p>
        </p:txBody>
      </p:sp>
      <p:pic>
        <p:nvPicPr>
          <p:cNvPr id="6" name="Picture 5">
            <a:extLst>
              <a:ext uri="{FF2B5EF4-FFF2-40B4-BE49-F238E27FC236}">
                <a16:creationId xmlns:a16="http://schemas.microsoft.com/office/drawing/2014/main" id="{93DFEF72-7FF8-176C-04D2-FF315631D9D9}"/>
              </a:ext>
            </a:extLst>
          </p:cNvPr>
          <p:cNvPicPr>
            <a:picLocks noChangeAspect="1"/>
          </p:cNvPicPr>
          <p:nvPr/>
        </p:nvPicPr>
        <p:blipFill>
          <a:blip r:embed="rId3"/>
          <a:stretch>
            <a:fillRect/>
          </a:stretch>
        </p:blipFill>
        <p:spPr>
          <a:xfrm>
            <a:off x="3947346" y="2564897"/>
            <a:ext cx="4038600" cy="2352675"/>
          </a:xfrm>
          <a:prstGeom prst="rect">
            <a:avLst/>
          </a:prstGeom>
        </p:spPr>
      </p:pic>
    </p:spTree>
    <p:extLst>
      <p:ext uri="{BB962C8B-B14F-4D97-AF65-F5344CB8AC3E}">
        <p14:creationId xmlns:p14="http://schemas.microsoft.com/office/powerpoint/2010/main" val="4283920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752B5-54BD-D296-98D3-1384682A104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142F38-85A2-4EB5-C30D-CED670652C13}"/>
              </a:ext>
            </a:extLst>
          </p:cNvPr>
          <p:cNvSpPr>
            <a:spLocks noGrp="1"/>
          </p:cNvSpPr>
          <p:nvPr>
            <p:ph type="title"/>
          </p:nvPr>
        </p:nvSpPr>
        <p:spPr/>
        <p:txBody>
          <a:bodyPr/>
          <a:lstStyle/>
          <a:p>
            <a:r>
              <a:rPr lang="en-US" dirty="0"/>
              <a:t>DATABASES – UPDATE,DELETE, ORDER BY</a:t>
            </a:r>
            <a:endParaRPr lang="hr-HR" dirty="0"/>
          </a:p>
        </p:txBody>
      </p:sp>
      <p:sp>
        <p:nvSpPr>
          <p:cNvPr id="2" name="TextBox 1">
            <a:extLst>
              <a:ext uri="{FF2B5EF4-FFF2-40B4-BE49-F238E27FC236}">
                <a16:creationId xmlns:a16="http://schemas.microsoft.com/office/drawing/2014/main" id="{BFE1E2FC-FCF7-3D5B-5A43-D12B61A3D3F5}"/>
              </a:ext>
            </a:extLst>
          </p:cNvPr>
          <p:cNvSpPr txBox="1"/>
          <p:nvPr/>
        </p:nvSpPr>
        <p:spPr>
          <a:xfrm>
            <a:off x="1102113" y="2013142"/>
            <a:ext cx="980936" cy="369332"/>
          </a:xfrm>
          <a:prstGeom prst="rect">
            <a:avLst/>
          </a:prstGeom>
          <a:noFill/>
        </p:spPr>
        <p:txBody>
          <a:bodyPr wrap="square">
            <a:spAutoFit/>
          </a:bodyPr>
          <a:lstStyle/>
          <a:p>
            <a:r>
              <a:rPr lang="en-US" dirty="0"/>
              <a:t>Update</a:t>
            </a:r>
          </a:p>
        </p:txBody>
      </p:sp>
      <p:pic>
        <p:nvPicPr>
          <p:cNvPr id="5" name="Picture 4">
            <a:extLst>
              <a:ext uri="{FF2B5EF4-FFF2-40B4-BE49-F238E27FC236}">
                <a16:creationId xmlns:a16="http://schemas.microsoft.com/office/drawing/2014/main" id="{8BF88CAE-E18A-05F1-A226-CE1B4176C985}"/>
              </a:ext>
            </a:extLst>
          </p:cNvPr>
          <p:cNvPicPr>
            <a:picLocks noChangeAspect="1"/>
          </p:cNvPicPr>
          <p:nvPr/>
        </p:nvPicPr>
        <p:blipFill>
          <a:blip r:embed="rId3"/>
          <a:stretch>
            <a:fillRect/>
          </a:stretch>
        </p:blipFill>
        <p:spPr>
          <a:xfrm>
            <a:off x="1175640" y="2488292"/>
            <a:ext cx="3043981" cy="850848"/>
          </a:xfrm>
          <a:prstGeom prst="rect">
            <a:avLst/>
          </a:prstGeom>
        </p:spPr>
      </p:pic>
      <p:sp>
        <p:nvSpPr>
          <p:cNvPr id="6" name="TextBox 5">
            <a:extLst>
              <a:ext uri="{FF2B5EF4-FFF2-40B4-BE49-F238E27FC236}">
                <a16:creationId xmlns:a16="http://schemas.microsoft.com/office/drawing/2014/main" id="{9080C2CB-E0B4-30F5-7200-5759349C7E4C}"/>
              </a:ext>
            </a:extLst>
          </p:cNvPr>
          <p:cNvSpPr txBox="1"/>
          <p:nvPr/>
        </p:nvSpPr>
        <p:spPr>
          <a:xfrm>
            <a:off x="1102113" y="3743280"/>
            <a:ext cx="980936" cy="369332"/>
          </a:xfrm>
          <a:prstGeom prst="rect">
            <a:avLst/>
          </a:prstGeom>
          <a:noFill/>
        </p:spPr>
        <p:txBody>
          <a:bodyPr wrap="square">
            <a:spAutoFit/>
          </a:bodyPr>
          <a:lstStyle/>
          <a:p>
            <a:r>
              <a:rPr lang="en-US" dirty="0"/>
              <a:t>Delete</a:t>
            </a:r>
          </a:p>
        </p:txBody>
      </p:sp>
      <p:sp>
        <p:nvSpPr>
          <p:cNvPr id="7" name="TextBox 6">
            <a:extLst>
              <a:ext uri="{FF2B5EF4-FFF2-40B4-BE49-F238E27FC236}">
                <a16:creationId xmlns:a16="http://schemas.microsoft.com/office/drawing/2014/main" id="{2BFA826A-160C-0CFD-45DA-A824118E5B07}"/>
              </a:ext>
            </a:extLst>
          </p:cNvPr>
          <p:cNvSpPr txBox="1"/>
          <p:nvPr/>
        </p:nvSpPr>
        <p:spPr>
          <a:xfrm>
            <a:off x="6571414" y="2125292"/>
            <a:ext cx="1185374" cy="369332"/>
          </a:xfrm>
          <a:prstGeom prst="rect">
            <a:avLst/>
          </a:prstGeom>
          <a:noFill/>
        </p:spPr>
        <p:txBody>
          <a:bodyPr wrap="square">
            <a:spAutoFit/>
          </a:bodyPr>
          <a:lstStyle/>
          <a:p>
            <a:r>
              <a:rPr lang="en-US" dirty="0"/>
              <a:t>Order by</a:t>
            </a:r>
          </a:p>
        </p:txBody>
      </p:sp>
      <p:pic>
        <p:nvPicPr>
          <p:cNvPr id="9" name="Picture 8">
            <a:extLst>
              <a:ext uri="{FF2B5EF4-FFF2-40B4-BE49-F238E27FC236}">
                <a16:creationId xmlns:a16="http://schemas.microsoft.com/office/drawing/2014/main" id="{DED00282-004D-30AC-C9CD-B90928DBC848}"/>
              </a:ext>
            </a:extLst>
          </p:cNvPr>
          <p:cNvPicPr>
            <a:picLocks noChangeAspect="1"/>
          </p:cNvPicPr>
          <p:nvPr/>
        </p:nvPicPr>
        <p:blipFill>
          <a:blip r:embed="rId4"/>
          <a:stretch>
            <a:fillRect/>
          </a:stretch>
        </p:blipFill>
        <p:spPr>
          <a:xfrm>
            <a:off x="1175640" y="4298344"/>
            <a:ext cx="3324426" cy="1529064"/>
          </a:xfrm>
          <a:prstGeom prst="rect">
            <a:avLst/>
          </a:prstGeom>
        </p:spPr>
      </p:pic>
      <p:pic>
        <p:nvPicPr>
          <p:cNvPr id="11" name="Picture 10">
            <a:extLst>
              <a:ext uri="{FF2B5EF4-FFF2-40B4-BE49-F238E27FC236}">
                <a16:creationId xmlns:a16="http://schemas.microsoft.com/office/drawing/2014/main" id="{557AB2C8-4C27-FE00-2D67-621DB371A479}"/>
              </a:ext>
            </a:extLst>
          </p:cNvPr>
          <p:cNvPicPr>
            <a:picLocks noChangeAspect="1"/>
          </p:cNvPicPr>
          <p:nvPr/>
        </p:nvPicPr>
        <p:blipFill>
          <a:blip r:embed="rId5"/>
          <a:stretch>
            <a:fillRect/>
          </a:stretch>
        </p:blipFill>
        <p:spPr>
          <a:xfrm>
            <a:off x="6633024" y="2752260"/>
            <a:ext cx="4305300" cy="1085850"/>
          </a:xfrm>
          <a:prstGeom prst="rect">
            <a:avLst/>
          </a:prstGeom>
        </p:spPr>
      </p:pic>
    </p:spTree>
    <p:extLst>
      <p:ext uri="{BB962C8B-B14F-4D97-AF65-F5344CB8AC3E}">
        <p14:creationId xmlns:p14="http://schemas.microsoft.com/office/powerpoint/2010/main" val="778354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EB393-C679-9916-88D0-B9B1E2ED94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E962DE-F3E5-7EDA-AD44-ADFCE4B7EBB5}"/>
              </a:ext>
            </a:extLst>
          </p:cNvPr>
          <p:cNvSpPr>
            <a:spLocks noGrp="1"/>
          </p:cNvSpPr>
          <p:nvPr>
            <p:ph type="title"/>
          </p:nvPr>
        </p:nvSpPr>
        <p:spPr/>
        <p:txBody>
          <a:bodyPr/>
          <a:lstStyle/>
          <a:p>
            <a:r>
              <a:rPr lang="en-US" dirty="0"/>
              <a:t>DATABASES – EXERCISE 5</a:t>
            </a:r>
            <a:endParaRPr lang="hr-HR" dirty="0"/>
          </a:p>
        </p:txBody>
      </p:sp>
      <p:sp>
        <p:nvSpPr>
          <p:cNvPr id="5" name="Text Placeholder 5">
            <a:extLst>
              <a:ext uri="{FF2B5EF4-FFF2-40B4-BE49-F238E27FC236}">
                <a16:creationId xmlns:a16="http://schemas.microsoft.com/office/drawing/2014/main" id="{424FF76E-E530-77B6-8E1F-E5B30D780A07}"/>
              </a:ext>
            </a:extLst>
          </p:cNvPr>
          <p:cNvSpPr txBox="1">
            <a:spLocks/>
          </p:cNvSpPr>
          <p:nvPr/>
        </p:nvSpPr>
        <p:spPr>
          <a:xfrm>
            <a:off x="4608899" y="2655393"/>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 Try it yourself:
✔ Update the </a:t>
            </a:r>
            <a:r>
              <a:rPr lang="en-US" sz="2400" dirty="0" err="1"/>
              <a:t>first_name</a:t>
            </a:r>
            <a:r>
              <a:rPr lang="en-US" sz="2400" dirty="0"/>
              <a:t> of the user with ID 2.</a:t>
            </a:r>
            <a:br>
              <a:rPr lang="en-US" sz="2400" dirty="0"/>
            </a:br>
            <a:r>
              <a:rPr lang="en-US" sz="2400" dirty="0"/>
              <a:t>✔ Delete user with ID 5.</a:t>
            </a:r>
            <a:br>
              <a:rPr lang="en-US" sz="2400" dirty="0"/>
            </a:br>
            <a:r>
              <a:rPr lang="en-US" sz="2400" dirty="0"/>
              <a:t>✔ Sort users by last name in ascending order.</a:t>
            </a:r>
            <a:endParaRPr lang="hr-HR" sz="2400" dirty="0"/>
          </a:p>
        </p:txBody>
      </p:sp>
    </p:spTree>
    <p:extLst>
      <p:ext uri="{BB962C8B-B14F-4D97-AF65-F5344CB8AC3E}">
        <p14:creationId xmlns:p14="http://schemas.microsoft.com/office/powerpoint/2010/main" val="4118467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82FD1-2E43-523C-B0F8-690EEB83E3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79F3C3-4290-F2DF-4BBF-F3452816DEF2}"/>
              </a:ext>
            </a:extLst>
          </p:cNvPr>
          <p:cNvSpPr>
            <a:spLocks noGrp="1"/>
          </p:cNvSpPr>
          <p:nvPr>
            <p:ph type="title"/>
          </p:nvPr>
        </p:nvSpPr>
        <p:spPr/>
        <p:txBody>
          <a:bodyPr/>
          <a:lstStyle/>
          <a:p>
            <a:r>
              <a:rPr lang="en-US" dirty="0"/>
              <a:t>DATABASES - SQL</a:t>
            </a:r>
            <a:endParaRPr lang="hr-HR" dirty="0"/>
          </a:p>
        </p:txBody>
      </p:sp>
      <p:sp>
        <p:nvSpPr>
          <p:cNvPr id="2" name="Content Placeholder 2">
            <a:extLst>
              <a:ext uri="{FF2B5EF4-FFF2-40B4-BE49-F238E27FC236}">
                <a16:creationId xmlns:a16="http://schemas.microsoft.com/office/drawing/2014/main" id="{1455D1AF-428B-DC45-AC83-F10B13172131}"/>
              </a:ext>
            </a:extLst>
          </p:cNvPr>
          <p:cNvSpPr txBox="1">
            <a:spLocks/>
          </p:cNvSpPr>
          <p:nvPr/>
        </p:nvSpPr>
        <p:spPr>
          <a:xfrm>
            <a:off x="997037" y="2241276"/>
            <a:ext cx="3932237" cy="3805292"/>
          </a:xfrm>
          <a:prstGeom prst="rect">
            <a:avLst/>
          </a:prstGeom>
        </p:spPr>
        <p:txBody>
          <a:bodyPr vert="horz" lIns="91440" tIns="45720" rIns="91440" bIns="45720" rtlCol="0">
            <a:normAutofit fontScale="62500" lnSpcReduction="2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SQL (Structured Query Language) is a language that allows queries over a structured database.
👉These databases have been around for decades and are also called relational databases.
👉The data is organized into tables (similar to Excel spreadsheets).
👉Each table contains columns (columns) that define data types.
👉 Each row of the table is a new record.
👉 Relationships between data allow tables to be connected.
👉 Every blog post has a foreign key. 
👉 We can easily retrieve all posts of a particular user using SQL queries.</a:t>
            </a:r>
            <a:endParaRPr lang="hr-HR" dirty="0"/>
          </a:p>
        </p:txBody>
      </p:sp>
      <p:sp>
        <p:nvSpPr>
          <p:cNvPr id="5" name="Content Placeholder 2">
            <a:extLst>
              <a:ext uri="{FF2B5EF4-FFF2-40B4-BE49-F238E27FC236}">
                <a16:creationId xmlns:a16="http://schemas.microsoft.com/office/drawing/2014/main" id="{BE27DE0E-D660-BA87-B3BF-67CD77806C69}"/>
              </a:ext>
            </a:extLst>
          </p:cNvPr>
          <p:cNvSpPr txBox="1">
            <a:spLocks/>
          </p:cNvSpPr>
          <p:nvPr/>
        </p:nvSpPr>
        <p:spPr>
          <a:xfrm>
            <a:off x="6636021" y="4688234"/>
            <a:ext cx="3703675" cy="1255552"/>
          </a:xfrm>
          <a:prstGeom prst="rect">
            <a:avLst/>
          </a:prstGeom>
        </p:spPr>
        <p:txBody>
          <a:bodyPr vert="horz" lIns="91440" tIns="45720" rIns="91440" bIns="45720" rtlCol="0">
            <a:normAutofit fontScale="70000" lnSpcReduction="2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hr-HR" dirty="0"/>
              <a:t>✔ </a:t>
            </a:r>
            <a:r>
              <a:rPr lang="hr-HR" dirty="0" err="1"/>
              <a:t>PostgreSQL</a:t>
            </a:r>
            <a:r>
              <a:rPr lang="hr-HR" dirty="0"/>
              <a:t> 🏆 (</a:t>
            </a:r>
            <a:r>
              <a:rPr lang="hr-HR" dirty="0" err="1"/>
              <a:t>the</a:t>
            </a:r>
            <a:r>
              <a:rPr lang="hr-HR" dirty="0"/>
              <a:t> most </a:t>
            </a:r>
            <a:r>
              <a:rPr lang="hr-HR" dirty="0" err="1"/>
              <a:t>popular</a:t>
            </a:r>
            <a:r>
              <a:rPr lang="hr-HR" dirty="0"/>
              <a:t> </a:t>
            </a:r>
            <a:r>
              <a:rPr lang="hr-HR" dirty="0" err="1"/>
              <a:t>among</a:t>
            </a:r>
            <a:r>
              <a:rPr lang="hr-HR" dirty="0"/>
              <a:t> </a:t>
            </a:r>
            <a:r>
              <a:rPr lang="hr-HR" dirty="0" err="1"/>
              <a:t>developers</a:t>
            </a:r>
            <a:r>
              <a:rPr lang="hr-HR" dirty="0"/>
              <a:t>!)</a:t>
            </a:r>
            <a:br>
              <a:rPr lang="hr-HR" dirty="0"/>
            </a:br>
            <a:r>
              <a:rPr lang="hr-HR" dirty="0"/>
              <a:t>✔ </a:t>
            </a:r>
            <a:r>
              <a:rPr lang="hr-HR" dirty="0" err="1"/>
              <a:t>MySQL</a:t>
            </a:r>
            <a:br>
              <a:rPr lang="hr-HR" dirty="0"/>
            </a:br>
            <a:r>
              <a:rPr lang="hr-HR" dirty="0"/>
              <a:t>✔ </a:t>
            </a:r>
            <a:r>
              <a:rPr lang="hr-HR" dirty="0" err="1"/>
              <a:t>SQLite</a:t>
            </a:r>
            <a:br>
              <a:rPr lang="hr-HR" dirty="0"/>
            </a:br>
            <a:r>
              <a:rPr lang="hr-HR" dirty="0"/>
              <a:t>✔ Microsoft SQL Server</a:t>
            </a:r>
            <a:br>
              <a:rPr lang="hr-HR" dirty="0"/>
            </a:br>
            <a:r>
              <a:rPr lang="hr-HR" dirty="0"/>
              <a:t>✔ Oracle </a:t>
            </a:r>
            <a:r>
              <a:rPr lang="hr-HR" dirty="0" err="1"/>
              <a:t>Database</a:t>
            </a:r>
            <a:r>
              <a:rPr lang="hr-HR" dirty="0"/>
              <a:t> (but </a:t>
            </a:r>
            <a:r>
              <a:rPr lang="hr-HR" dirty="0" err="1"/>
              <a:t>costs</a:t>
            </a:r>
            <a:r>
              <a:rPr lang="hr-HR" dirty="0"/>
              <a:t> $$$)</a:t>
            </a:r>
          </a:p>
        </p:txBody>
      </p:sp>
      <p:pic>
        <p:nvPicPr>
          <p:cNvPr id="8" name="Picture 7">
            <a:extLst>
              <a:ext uri="{FF2B5EF4-FFF2-40B4-BE49-F238E27FC236}">
                <a16:creationId xmlns:a16="http://schemas.microsoft.com/office/drawing/2014/main" id="{22022007-8B8B-4CFA-225F-5571345B491C}"/>
              </a:ext>
            </a:extLst>
          </p:cNvPr>
          <p:cNvPicPr>
            <a:picLocks noChangeAspect="1"/>
          </p:cNvPicPr>
          <p:nvPr/>
        </p:nvPicPr>
        <p:blipFill>
          <a:blip r:embed="rId3"/>
          <a:stretch>
            <a:fillRect/>
          </a:stretch>
        </p:blipFill>
        <p:spPr>
          <a:xfrm>
            <a:off x="5696200" y="2241276"/>
            <a:ext cx="6029325" cy="1019175"/>
          </a:xfrm>
          <a:prstGeom prst="rect">
            <a:avLst/>
          </a:prstGeom>
        </p:spPr>
      </p:pic>
      <p:pic>
        <p:nvPicPr>
          <p:cNvPr id="10" name="Picture 9">
            <a:extLst>
              <a:ext uri="{FF2B5EF4-FFF2-40B4-BE49-F238E27FC236}">
                <a16:creationId xmlns:a16="http://schemas.microsoft.com/office/drawing/2014/main" id="{EEEABA57-7BE1-018C-18B8-014E55E2C733}"/>
              </a:ext>
            </a:extLst>
          </p:cNvPr>
          <p:cNvPicPr>
            <a:picLocks noChangeAspect="1"/>
          </p:cNvPicPr>
          <p:nvPr/>
        </p:nvPicPr>
        <p:blipFill>
          <a:blip r:embed="rId4"/>
          <a:stretch>
            <a:fillRect/>
          </a:stretch>
        </p:blipFill>
        <p:spPr>
          <a:xfrm>
            <a:off x="5696200" y="3429000"/>
            <a:ext cx="6362700" cy="952500"/>
          </a:xfrm>
          <a:prstGeom prst="rect">
            <a:avLst/>
          </a:prstGeom>
        </p:spPr>
      </p:pic>
    </p:spTree>
    <p:extLst>
      <p:ext uri="{BB962C8B-B14F-4D97-AF65-F5344CB8AC3E}">
        <p14:creationId xmlns:p14="http://schemas.microsoft.com/office/powerpoint/2010/main" val="1216263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F57AD-BB69-8CBB-8ABD-395DC4C6B9D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340577-21EC-C2CC-7C13-ADFF78B8FDFA}"/>
              </a:ext>
            </a:extLst>
          </p:cNvPr>
          <p:cNvSpPr>
            <a:spLocks noGrp="1"/>
          </p:cNvSpPr>
          <p:nvPr>
            <p:ph type="title"/>
          </p:nvPr>
        </p:nvSpPr>
        <p:spPr/>
        <p:txBody>
          <a:bodyPr/>
          <a:lstStyle/>
          <a:p>
            <a:r>
              <a:rPr lang="en-US" dirty="0"/>
              <a:t>DATABASES - NOSQL</a:t>
            </a:r>
            <a:endParaRPr lang="hr-HR" dirty="0"/>
          </a:p>
        </p:txBody>
      </p:sp>
      <p:sp>
        <p:nvSpPr>
          <p:cNvPr id="4" name="Content Placeholder 2">
            <a:extLst>
              <a:ext uri="{FF2B5EF4-FFF2-40B4-BE49-F238E27FC236}">
                <a16:creationId xmlns:a16="http://schemas.microsoft.com/office/drawing/2014/main" id="{ABF4FE9B-BA13-77E8-E90E-24A77F4F5BB5}"/>
              </a:ext>
            </a:extLst>
          </p:cNvPr>
          <p:cNvSpPr txBox="1">
            <a:spLocks/>
          </p:cNvSpPr>
          <p:nvPr/>
        </p:nvSpPr>
        <p:spPr>
          <a:xfrm>
            <a:off x="717885" y="2441896"/>
            <a:ext cx="3932237" cy="3805292"/>
          </a:xfrm>
          <a:prstGeom prst="rect">
            <a:avLst/>
          </a:prstGeom>
        </p:spPr>
        <p:txBody>
          <a:bodyPr vert="horz" lIns="91440" tIns="45720" rIns="91440" bIns="45720" rtlCol="0">
            <a:normAutofit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The data is stored as JSON objects instead of tables.
👉There is no fixed structure, which means that we can dynamically add fields.
👉We can add a new field to any user without changing the entire database.
👉Flexibility – each user can have different attributes.</a:t>
            </a:r>
          </a:p>
        </p:txBody>
      </p:sp>
      <p:sp>
        <p:nvSpPr>
          <p:cNvPr id="6" name="Content Placeholder 2">
            <a:extLst>
              <a:ext uri="{FF2B5EF4-FFF2-40B4-BE49-F238E27FC236}">
                <a16:creationId xmlns:a16="http://schemas.microsoft.com/office/drawing/2014/main" id="{3537E9C0-C7E4-EFF2-BCCB-F7DC16726A54}"/>
              </a:ext>
            </a:extLst>
          </p:cNvPr>
          <p:cNvSpPr txBox="1">
            <a:spLocks/>
          </p:cNvSpPr>
          <p:nvPr/>
        </p:nvSpPr>
        <p:spPr>
          <a:xfrm>
            <a:off x="6443517" y="4490133"/>
            <a:ext cx="4485168" cy="1255552"/>
          </a:xfrm>
          <a:prstGeom prst="rect">
            <a:avLst/>
          </a:prstGeom>
        </p:spPr>
        <p:txBody>
          <a:bodyPr vert="horz" lIns="91440" tIns="45720" rIns="91440" bIns="45720" rtlCol="0">
            <a:normAutofit fontScale="92500"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hr-HR" dirty="0"/>
              <a:t>✔ </a:t>
            </a:r>
            <a:r>
              <a:rPr lang="hr-HR" dirty="0" err="1"/>
              <a:t>MongoDB</a:t>
            </a:r>
            <a:r>
              <a:rPr lang="hr-HR" dirty="0"/>
              <a:t> (</a:t>
            </a:r>
            <a:r>
              <a:rPr lang="hr-HR" dirty="0" err="1"/>
              <a:t>the</a:t>
            </a:r>
            <a:r>
              <a:rPr lang="hr-HR" dirty="0"/>
              <a:t> most </a:t>
            </a:r>
            <a:r>
              <a:rPr lang="hr-HR" dirty="0" err="1"/>
              <a:t>popular</a:t>
            </a:r>
            <a:r>
              <a:rPr lang="hr-HR" dirty="0"/>
              <a:t> </a:t>
            </a:r>
            <a:r>
              <a:rPr lang="hr-HR" dirty="0" err="1"/>
              <a:t>NoSQL</a:t>
            </a:r>
            <a:r>
              <a:rPr lang="hr-HR" dirty="0"/>
              <a:t>)</a:t>
            </a:r>
            <a:br>
              <a:rPr lang="hr-HR" dirty="0"/>
            </a:br>
            <a:r>
              <a:rPr lang="hr-HR" dirty="0"/>
              <a:t>✔ </a:t>
            </a:r>
            <a:r>
              <a:rPr lang="hr-HR" dirty="0" err="1"/>
              <a:t>Redis</a:t>
            </a:r>
            <a:br>
              <a:rPr lang="hr-HR" dirty="0"/>
            </a:br>
            <a:r>
              <a:rPr lang="hr-HR" dirty="0"/>
              <a:t>✔ </a:t>
            </a:r>
            <a:r>
              <a:rPr lang="hr-HR" dirty="0" err="1"/>
              <a:t>DynamoDB</a:t>
            </a:r>
            <a:r>
              <a:rPr lang="hr-HR" dirty="0"/>
              <a:t> (Amazon </a:t>
            </a:r>
            <a:r>
              <a:rPr lang="hr-HR" dirty="0" err="1"/>
              <a:t>Database</a:t>
            </a:r>
            <a:r>
              <a:rPr lang="hr-HR" dirty="0"/>
              <a:t>)</a:t>
            </a:r>
          </a:p>
        </p:txBody>
      </p:sp>
      <p:pic>
        <p:nvPicPr>
          <p:cNvPr id="8" name="Picture 7">
            <a:extLst>
              <a:ext uri="{FF2B5EF4-FFF2-40B4-BE49-F238E27FC236}">
                <a16:creationId xmlns:a16="http://schemas.microsoft.com/office/drawing/2014/main" id="{95FFB824-E503-ABB2-9F2A-F3270082EF12}"/>
              </a:ext>
            </a:extLst>
          </p:cNvPr>
          <p:cNvPicPr>
            <a:picLocks noChangeAspect="1"/>
          </p:cNvPicPr>
          <p:nvPr/>
        </p:nvPicPr>
        <p:blipFill>
          <a:blip r:embed="rId3"/>
          <a:stretch>
            <a:fillRect/>
          </a:stretch>
        </p:blipFill>
        <p:spPr>
          <a:xfrm>
            <a:off x="6664241" y="2441896"/>
            <a:ext cx="2200275" cy="1466850"/>
          </a:xfrm>
          <a:prstGeom prst="rect">
            <a:avLst/>
          </a:prstGeom>
        </p:spPr>
      </p:pic>
    </p:spTree>
    <p:extLst>
      <p:ext uri="{BB962C8B-B14F-4D97-AF65-F5344CB8AC3E}">
        <p14:creationId xmlns:p14="http://schemas.microsoft.com/office/powerpoint/2010/main" val="3151109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D4466-EFAC-84C6-3463-89939E9E04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931CC1-24FC-92A8-0463-EBA73EC07CF2}"/>
              </a:ext>
            </a:extLst>
          </p:cNvPr>
          <p:cNvSpPr>
            <a:spLocks noGrp="1"/>
          </p:cNvSpPr>
          <p:nvPr>
            <p:ph type="title"/>
          </p:nvPr>
        </p:nvSpPr>
        <p:spPr/>
        <p:txBody>
          <a:bodyPr/>
          <a:lstStyle/>
          <a:p>
            <a:r>
              <a:rPr lang="en-US" dirty="0"/>
              <a:t>DATABASES – OVERVIEW</a:t>
            </a:r>
            <a:endParaRPr lang="hr-HR" dirty="0"/>
          </a:p>
        </p:txBody>
      </p:sp>
      <p:sp>
        <p:nvSpPr>
          <p:cNvPr id="2" name="Content Placeholder 2">
            <a:extLst>
              <a:ext uri="{FF2B5EF4-FFF2-40B4-BE49-F238E27FC236}">
                <a16:creationId xmlns:a16="http://schemas.microsoft.com/office/drawing/2014/main" id="{7AF27B20-EAE3-7B6E-60B1-2716AD234411}"/>
              </a:ext>
            </a:extLst>
          </p:cNvPr>
          <p:cNvSpPr txBox="1">
            <a:spLocks/>
          </p:cNvSpPr>
          <p:nvPr/>
        </p:nvSpPr>
        <p:spPr>
          <a:xfrm>
            <a:off x="1068572" y="2376585"/>
            <a:ext cx="3932237" cy="3805292"/>
          </a:xfrm>
          <a:prstGeom prst="rect">
            <a:avLst/>
          </a:prstGeom>
        </p:spPr>
        <p:txBody>
          <a:bodyPr vert="horz" lIns="91440" tIns="45720" rIns="91440" bIns="45720" rtlCol="0">
            <a:normAutofit fontScale="70000" lnSpcReduction="2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This is a controversial topic among developers. 🔥
</a:t>
            </a:r>
            <a:br>
              <a:rPr lang="en-US" dirty="0"/>
            </a:br>
            <a:r>
              <a:rPr lang="en-US" dirty="0"/>
              <a:t>💡 SQL databases are structured, reliable, and efficient for large projects.
</a:t>
            </a:r>
            <a:br>
              <a:rPr lang="en-US" dirty="0"/>
            </a:br>
            <a:r>
              <a:rPr lang="en-US" dirty="0"/>
              <a:t>💡 NoSQL databases are more flexible and easier for beginners, but they can cause problems with large systems.
</a:t>
            </a:r>
            <a:br>
              <a:rPr lang="en-US" dirty="0"/>
            </a:br>
            <a:r>
              <a:rPr lang="en-US" dirty="0"/>
              <a:t>🏆 PostgreSQL is the most popular database among professionals!
</a:t>
            </a:r>
            <a:br>
              <a:rPr lang="en-US" dirty="0"/>
            </a:br>
            <a:r>
              <a:rPr lang="en-US" dirty="0"/>
              <a:t>➡ MongoDB is popular among beginners, but many professional developers prefer SQL.</a:t>
            </a:r>
            <a:endParaRPr lang="hr-HR" dirty="0"/>
          </a:p>
        </p:txBody>
      </p:sp>
      <p:sp>
        <p:nvSpPr>
          <p:cNvPr id="5" name="Content Placeholder 2">
            <a:extLst>
              <a:ext uri="{FF2B5EF4-FFF2-40B4-BE49-F238E27FC236}">
                <a16:creationId xmlns:a16="http://schemas.microsoft.com/office/drawing/2014/main" id="{FDB9A966-6844-85D8-61FD-36E0BBDD7F40}"/>
              </a:ext>
            </a:extLst>
          </p:cNvPr>
          <p:cNvSpPr txBox="1">
            <a:spLocks/>
          </p:cNvSpPr>
          <p:nvPr/>
        </p:nvSpPr>
        <p:spPr>
          <a:xfrm>
            <a:off x="5787656" y="2376585"/>
            <a:ext cx="5566144" cy="2891474"/>
          </a:xfrm>
          <a:prstGeom prst="rect">
            <a:avLst/>
          </a:prstGeom>
        </p:spPr>
        <p:txBody>
          <a:bodyPr vert="horz" lIns="91440" tIns="45720" rIns="91440" bIns="45720" rtlCol="0">
            <a:normAutofit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b="1" dirty="0"/>
              <a:t>🎯 Why are we going to learn PostgreSQL?
📌 PostgreSQL is the best choice because:
</a:t>
            </a:r>
            <a:br>
              <a:rPr lang="en-US" b="1" dirty="0"/>
            </a:br>
            <a:r>
              <a:rPr lang="en-US" b="1" dirty="0"/>
              <a:t>✔ Free and open-source</a:t>
            </a:r>
            <a:br>
              <a:rPr lang="en-US" b="1" dirty="0"/>
            </a:br>
            <a:r>
              <a:rPr lang="en-US" b="1" dirty="0"/>
              <a:t>✔ Fast and scalable</a:t>
            </a:r>
            <a:br>
              <a:rPr lang="en-US" b="1" dirty="0"/>
            </a:br>
            <a:r>
              <a:rPr lang="en-US" b="1" dirty="0"/>
              <a:t>✔ Reliable for large projects</a:t>
            </a:r>
            <a:br>
              <a:rPr lang="en-US" b="1" dirty="0"/>
            </a:br>
            <a:r>
              <a:rPr lang="en-US" b="1" dirty="0"/>
              <a:t>✔ Most popular among professionals</a:t>
            </a:r>
            <a:endParaRPr lang="hr-HR" dirty="0"/>
          </a:p>
        </p:txBody>
      </p:sp>
    </p:spTree>
    <p:extLst>
      <p:ext uri="{BB962C8B-B14F-4D97-AF65-F5344CB8AC3E}">
        <p14:creationId xmlns:p14="http://schemas.microsoft.com/office/powerpoint/2010/main" val="410855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E29B4-0C24-7071-D5D3-374FEECF18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E9A585-2D64-70DA-02CE-7568DE4AFA53}"/>
              </a:ext>
            </a:extLst>
          </p:cNvPr>
          <p:cNvSpPr>
            <a:spLocks noGrp="1"/>
          </p:cNvSpPr>
          <p:nvPr>
            <p:ph type="title"/>
          </p:nvPr>
        </p:nvSpPr>
        <p:spPr/>
        <p:txBody>
          <a:bodyPr/>
          <a:lstStyle/>
          <a:p>
            <a:r>
              <a:rPr lang="en-US" dirty="0"/>
              <a:t>DATABASES – POSGRESQL DATA TYPES</a:t>
            </a:r>
            <a:endParaRPr lang="hr-HR" dirty="0"/>
          </a:p>
        </p:txBody>
      </p:sp>
      <p:sp>
        <p:nvSpPr>
          <p:cNvPr id="2" name="TextBox 1">
            <a:extLst>
              <a:ext uri="{FF2B5EF4-FFF2-40B4-BE49-F238E27FC236}">
                <a16:creationId xmlns:a16="http://schemas.microsoft.com/office/drawing/2014/main" id="{716DEEB9-2A4F-317B-6392-39873905AA66}"/>
              </a:ext>
            </a:extLst>
          </p:cNvPr>
          <p:cNvSpPr txBox="1"/>
          <p:nvPr/>
        </p:nvSpPr>
        <p:spPr>
          <a:xfrm>
            <a:off x="477253" y="2307114"/>
            <a:ext cx="5258686" cy="3970318"/>
          </a:xfrm>
          <a:prstGeom prst="rect">
            <a:avLst/>
          </a:prstGeom>
          <a:noFill/>
        </p:spPr>
        <p:txBody>
          <a:bodyPr wrap="square">
            <a:spAutoFit/>
          </a:bodyPr>
          <a:lstStyle/>
          <a:p>
            <a:r>
              <a:rPr lang="en-US" sz="1400" dirty="0"/>
              <a:t>PostgreSQL offers a wider range of data types compared to standard SQL.
🔹 Textual data:
</a:t>
            </a:r>
            <a:r>
              <a:rPr lang="en-US" sz="1400" b="1" dirty="0"/>
              <a:t>VARCHAR(n) – Variable text length (maximum n characters)
TEXT – Unlimited text length</a:t>
            </a:r>
            <a:r>
              <a:rPr lang="en-US" sz="1400" dirty="0"/>
              <a:t>
🔹 Numbers:
</a:t>
            </a:r>
            <a:r>
              <a:rPr lang="en-US" sz="1400" b="1" dirty="0"/>
              <a:t>INT – Integers
BIGINT – Large integers (for billions of records)
DECIMAL(10,2) – Decimal numbers (e.g. prices)</a:t>
            </a:r>
            <a:r>
              <a:rPr lang="en-US" sz="1400" dirty="0"/>
              <a:t>
🔹 Date and time:
</a:t>
            </a:r>
            <a:r>
              <a:rPr lang="en-US" sz="1400" b="1" dirty="0"/>
              <a:t>DATE – Stores only the date
TIMESTAMP – Stores the date and time</a:t>
            </a:r>
            <a:r>
              <a:rPr lang="en-US" sz="1400" dirty="0"/>
              <a:t>
🔹 Other:
</a:t>
            </a:r>
            <a:r>
              <a:rPr lang="en-US" sz="1400" b="1" dirty="0"/>
              <a:t>BOOLEAN – true / false values
SERIAL – Auto-incrementing number for primary keys</a:t>
            </a:r>
            <a:r>
              <a:rPr lang="en-US" sz="1400" dirty="0"/>
              <a:t>
📌 What format to use for text?
</a:t>
            </a:r>
            <a:r>
              <a:rPr lang="en-US" sz="1400" b="1" dirty="0"/>
              <a:t>VARCHAR(50) = limit to 50 characters
TEXT = no restriction</a:t>
            </a:r>
            <a:endParaRPr lang="hr-HR" sz="1400" b="1" dirty="0"/>
          </a:p>
        </p:txBody>
      </p:sp>
      <p:sp>
        <p:nvSpPr>
          <p:cNvPr id="4" name="TextBox 3">
            <a:extLst>
              <a:ext uri="{FF2B5EF4-FFF2-40B4-BE49-F238E27FC236}">
                <a16:creationId xmlns:a16="http://schemas.microsoft.com/office/drawing/2014/main" id="{E0AC4150-8714-77BC-D270-986AF7190A21}"/>
              </a:ext>
            </a:extLst>
          </p:cNvPr>
          <p:cNvSpPr txBox="1"/>
          <p:nvPr/>
        </p:nvSpPr>
        <p:spPr>
          <a:xfrm>
            <a:off x="5832518" y="5761771"/>
            <a:ext cx="6145618" cy="646331"/>
          </a:xfrm>
          <a:prstGeom prst="rect">
            <a:avLst/>
          </a:prstGeom>
          <a:noFill/>
        </p:spPr>
        <p:txBody>
          <a:bodyPr wrap="square">
            <a:spAutoFit/>
          </a:bodyPr>
          <a:lstStyle/>
          <a:p>
            <a:r>
              <a:rPr lang="hr-HR" sz="1200" dirty="0"/>
              <a:t>💡 U modernim aplikacijama često se koristi </a:t>
            </a:r>
            <a:r>
              <a:rPr lang="hr-HR" sz="1200" b="1" dirty="0"/>
              <a:t>TEXT</a:t>
            </a:r>
            <a:r>
              <a:rPr lang="hr-HR" sz="1200" dirty="0"/>
              <a:t> jer nema problema s ograničenjem duljine.</a:t>
            </a:r>
            <a:br>
              <a:rPr lang="hr-HR" sz="1200" dirty="0"/>
            </a:br>
            <a:r>
              <a:rPr lang="hr-HR" sz="1200" dirty="0"/>
              <a:t>Postoji mali gubitak brzine, ali je fleksibilnije za rastuće baze podataka.</a:t>
            </a:r>
          </a:p>
        </p:txBody>
      </p:sp>
      <p:pic>
        <p:nvPicPr>
          <p:cNvPr id="10" name="Picture 9">
            <a:extLst>
              <a:ext uri="{FF2B5EF4-FFF2-40B4-BE49-F238E27FC236}">
                <a16:creationId xmlns:a16="http://schemas.microsoft.com/office/drawing/2014/main" id="{E8EC31C1-8837-218E-4800-E39F2F5D5FBA}"/>
              </a:ext>
            </a:extLst>
          </p:cNvPr>
          <p:cNvPicPr>
            <a:picLocks noChangeAspect="1"/>
          </p:cNvPicPr>
          <p:nvPr/>
        </p:nvPicPr>
        <p:blipFill>
          <a:blip r:embed="rId3"/>
          <a:stretch>
            <a:fillRect/>
          </a:stretch>
        </p:blipFill>
        <p:spPr>
          <a:xfrm>
            <a:off x="7875169" y="2307114"/>
            <a:ext cx="2439905" cy="2866013"/>
          </a:xfrm>
          <a:prstGeom prst="rect">
            <a:avLst/>
          </a:prstGeom>
        </p:spPr>
      </p:pic>
    </p:spTree>
    <p:extLst>
      <p:ext uri="{BB962C8B-B14F-4D97-AF65-F5344CB8AC3E}">
        <p14:creationId xmlns:p14="http://schemas.microsoft.com/office/powerpoint/2010/main" val="926831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938C6-F0B5-4307-9BDC-817D549FC82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5E190A0-ED33-E383-3DC0-C1D286184297}"/>
              </a:ext>
            </a:extLst>
          </p:cNvPr>
          <p:cNvSpPr>
            <a:spLocks noGrp="1"/>
          </p:cNvSpPr>
          <p:nvPr>
            <p:ph type="title"/>
          </p:nvPr>
        </p:nvSpPr>
        <p:spPr/>
        <p:txBody>
          <a:bodyPr/>
          <a:lstStyle/>
          <a:p>
            <a:r>
              <a:rPr lang="en-US" dirty="0"/>
              <a:t>DATABASES – CREATE TABLE</a:t>
            </a:r>
            <a:endParaRPr lang="hr-HR" dirty="0"/>
          </a:p>
        </p:txBody>
      </p:sp>
      <p:sp>
        <p:nvSpPr>
          <p:cNvPr id="5" name="Content Placeholder 2">
            <a:extLst>
              <a:ext uri="{FF2B5EF4-FFF2-40B4-BE49-F238E27FC236}">
                <a16:creationId xmlns:a16="http://schemas.microsoft.com/office/drawing/2014/main" id="{43261E71-2E9A-E7E8-090F-A7B029EDD304}"/>
              </a:ext>
            </a:extLst>
          </p:cNvPr>
          <p:cNvSpPr txBox="1">
            <a:spLocks/>
          </p:cNvSpPr>
          <p:nvPr/>
        </p:nvSpPr>
        <p:spPr>
          <a:xfrm>
            <a:off x="838200" y="2168038"/>
            <a:ext cx="3932237" cy="3805292"/>
          </a:xfrm>
          <a:prstGeom prst="rect">
            <a:avLst/>
          </a:prstGeom>
        </p:spPr>
        <p:txBody>
          <a:bodyPr vert="horz" lIns="91440" tIns="45720" rIns="91440" bIns="45720" rtlCol="0">
            <a:normAutofit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SQL is a query language that we can:
</a:t>
            </a:r>
            <a:br>
              <a:rPr lang="en-US" dirty="0"/>
            </a:br>
            <a:r>
              <a:rPr lang="en-US" dirty="0"/>
              <a:t>👉 Add data
</a:t>
            </a:r>
            <a:br>
              <a:rPr lang="en-US" dirty="0"/>
            </a:br>
            <a:r>
              <a:rPr lang="en-US" dirty="0"/>
              <a:t>👉 Retrieve data
</a:t>
            </a:r>
            <a:br>
              <a:rPr lang="en-US" dirty="0"/>
            </a:br>
            <a:r>
              <a:rPr lang="en-US" dirty="0"/>
              <a:t>👉 Update data
</a:t>
            </a:r>
            <a:br>
              <a:rPr lang="en-US" dirty="0"/>
            </a:br>
            <a:r>
              <a:rPr lang="en-US" dirty="0"/>
              <a:t>👉 Clear data</a:t>
            </a:r>
            <a:endParaRPr lang="hr-HR" dirty="0"/>
          </a:p>
        </p:txBody>
      </p:sp>
      <p:pic>
        <p:nvPicPr>
          <p:cNvPr id="7" name="Picture 6">
            <a:extLst>
              <a:ext uri="{FF2B5EF4-FFF2-40B4-BE49-F238E27FC236}">
                <a16:creationId xmlns:a16="http://schemas.microsoft.com/office/drawing/2014/main" id="{8E90DE61-7109-EA4D-622E-875F7C6138B8}"/>
              </a:ext>
            </a:extLst>
          </p:cNvPr>
          <p:cNvPicPr>
            <a:picLocks noChangeAspect="1"/>
          </p:cNvPicPr>
          <p:nvPr/>
        </p:nvPicPr>
        <p:blipFill>
          <a:blip r:embed="rId3"/>
          <a:stretch>
            <a:fillRect/>
          </a:stretch>
        </p:blipFill>
        <p:spPr>
          <a:xfrm>
            <a:off x="4967538" y="2318084"/>
            <a:ext cx="6877050" cy="3505200"/>
          </a:xfrm>
          <a:prstGeom prst="rect">
            <a:avLst/>
          </a:prstGeom>
        </p:spPr>
      </p:pic>
    </p:spTree>
    <p:extLst>
      <p:ext uri="{BB962C8B-B14F-4D97-AF65-F5344CB8AC3E}">
        <p14:creationId xmlns:p14="http://schemas.microsoft.com/office/powerpoint/2010/main" val="3088348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C7E76-AB51-B458-FC0A-A3A3B0CBB2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3B257C-E003-212D-F1A1-C1C93FCF6657}"/>
              </a:ext>
            </a:extLst>
          </p:cNvPr>
          <p:cNvSpPr>
            <a:spLocks noGrp="1"/>
          </p:cNvSpPr>
          <p:nvPr>
            <p:ph type="title"/>
          </p:nvPr>
        </p:nvSpPr>
        <p:spPr/>
        <p:txBody>
          <a:bodyPr/>
          <a:lstStyle/>
          <a:p>
            <a:r>
              <a:rPr lang="en-US" dirty="0"/>
              <a:t>DATABASES – INSERT</a:t>
            </a:r>
            <a:endParaRPr lang="hr-HR" dirty="0"/>
          </a:p>
        </p:txBody>
      </p:sp>
      <p:sp>
        <p:nvSpPr>
          <p:cNvPr id="2" name="Content Placeholder 2">
            <a:extLst>
              <a:ext uri="{FF2B5EF4-FFF2-40B4-BE49-F238E27FC236}">
                <a16:creationId xmlns:a16="http://schemas.microsoft.com/office/drawing/2014/main" id="{68EBEF97-5085-81CB-AA8A-4A56C4C4105D}"/>
              </a:ext>
            </a:extLst>
          </p:cNvPr>
          <p:cNvSpPr txBox="1">
            <a:spLocks/>
          </p:cNvSpPr>
          <p:nvPr/>
        </p:nvSpPr>
        <p:spPr>
          <a:xfrm>
            <a:off x="1183105" y="2520965"/>
            <a:ext cx="5830186" cy="590550"/>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Example of adding the first product</a:t>
            </a:r>
          </a:p>
        </p:txBody>
      </p:sp>
      <p:pic>
        <p:nvPicPr>
          <p:cNvPr id="4" name="Picture 3">
            <a:extLst>
              <a:ext uri="{FF2B5EF4-FFF2-40B4-BE49-F238E27FC236}">
                <a16:creationId xmlns:a16="http://schemas.microsoft.com/office/drawing/2014/main" id="{994F7871-6787-CA2D-D6CE-F47173FC2E1E}"/>
              </a:ext>
            </a:extLst>
          </p:cNvPr>
          <p:cNvPicPr>
            <a:picLocks noChangeAspect="1"/>
          </p:cNvPicPr>
          <p:nvPr/>
        </p:nvPicPr>
        <p:blipFill>
          <a:blip r:embed="rId3"/>
          <a:stretch>
            <a:fillRect/>
          </a:stretch>
        </p:blipFill>
        <p:spPr>
          <a:xfrm>
            <a:off x="7446789" y="2439571"/>
            <a:ext cx="2828925" cy="590550"/>
          </a:xfrm>
          <a:prstGeom prst="rect">
            <a:avLst/>
          </a:prstGeom>
        </p:spPr>
      </p:pic>
      <p:pic>
        <p:nvPicPr>
          <p:cNvPr id="6" name="Picture 5">
            <a:extLst>
              <a:ext uri="{FF2B5EF4-FFF2-40B4-BE49-F238E27FC236}">
                <a16:creationId xmlns:a16="http://schemas.microsoft.com/office/drawing/2014/main" id="{E19F5B21-45A6-2C7D-FC5A-2D829B87B11B}"/>
              </a:ext>
            </a:extLst>
          </p:cNvPr>
          <p:cNvPicPr>
            <a:picLocks noChangeAspect="1"/>
          </p:cNvPicPr>
          <p:nvPr/>
        </p:nvPicPr>
        <p:blipFill>
          <a:blip r:embed="rId4"/>
          <a:stretch>
            <a:fillRect/>
          </a:stretch>
        </p:blipFill>
        <p:spPr>
          <a:xfrm>
            <a:off x="7446789" y="3668517"/>
            <a:ext cx="3200400" cy="619125"/>
          </a:xfrm>
          <a:prstGeom prst="rect">
            <a:avLst/>
          </a:prstGeom>
        </p:spPr>
      </p:pic>
      <p:pic>
        <p:nvPicPr>
          <p:cNvPr id="8" name="Picture 7">
            <a:extLst>
              <a:ext uri="{FF2B5EF4-FFF2-40B4-BE49-F238E27FC236}">
                <a16:creationId xmlns:a16="http://schemas.microsoft.com/office/drawing/2014/main" id="{6FAD1C4A-BD35-E293-BB87-682F557219BB}"/>
              </a:ext>
            </a:extLst>
          </p:cNvPr>
          <p:cNvPicPr>
            <a:picLocks noChangeAspect="1"/>
          </p:cNvPicPr>
          <p:nvPr/>
        </p:nvPicPr>
        <p:blipFill>
          <a:blip r:embed="rId5"/>
          <a:stretch>
            <a:fillRect/>
          </a:stretch>
        </p:blipFill>
        <p:spPr>
          <a:xfrm>
            <a:off x="7446789" y="5061383"/>
            <a:ext cx="2590800" cy="561975"/>
          </a:xfrm>
          <a:prstGeom prst="rect">
            <a:avLst/>
          </a:prstGeom>
        </p:spPr>
      </p:pic>
      <p:sp>
        <p:nvSpPr>
          <p:cNvPr id="9" name="Content Placeholder 2">
            <a:extLst>
              <a:ext uri="{FF2B5EF4-FFF2-40B4-BE49-F238E27FC236}">
                <a16:creationId xmlns:a16="http://schemas.microsoft.com/office/drawing/2014/main" id="{964A4C50-7EFD-8600-8FD7-EBB7CA5A7E5B}"/>
              </a:ext>
            </a:extLst>
          </p:cNvPr>
          <p:cNvSpPr txBox="1">
            <a:spLocks/>
          </p:cNvSpPr>
          <p:nvPr/>
        </p:nvSpPr>
        <p:spPr>
          <a:xfrm>
            <a:off x="1207915" y="3741755"/>
            <a:ext cx="5830186" cy="788183"/>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Adding another product (but no price)</a:t>
            </a:r>
          </a:p>
        </p:txBody>
      </p:sp>
      <p:sp>
        <p:nvSpPr>
          <p:cNvPr id="10" name="Content Placeholder 2">
            <a:extLst>
              <a:ext uri="{FF2B5EF4-FFF2-40B4-BE49-F238E27FC236}">
                <a16:creationId xmlns:a16="http://schemas.microsoft.com/office/drawing/2014/main" id="{FEA5E749-4726-4455-DAD8-289084A18C50}"/>
              </a:ext>
            </a:extLst>
          </p:cNvPr>
          <p:cNvSpPr txBox="1">
            <a:spLocks/>
          </p:cNvSpPr>
          <p:nvPr/>
        </p:nvSpPr>
        <p:spPr>
          <a:xfrm>
            <a:off x="1207915" y="5160178"/>
            <a:ext cx="5830186" cy="788183"/>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Example that causes the error:</a:t>
            </a:r>
          </a:p>
        </p:txBody>
      </p:sp>
    </p:spTree>
    <p:extLst>
      <p:ext uri="{BB962C8B-B14F-4D97-AF65-F5344CB8AC3E}">
        <p14:creationId xmlns:p14="http://schemas.microsoft.com/office/powerpoint/2010/main" val="4146521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28C5E-05AD-5FDC-CB0B-2C5BF06FD4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E50783-962B-3C18-9E69-E9BEF39682B9}"/>
              </a:ext>
            </a:extLst>
          </p:cNvPr>
          <p:cNvSpPr>
            <a:spLocks noGrp="1"/>
          </p:cNvSpPr>
          <p:nvPr>
            <p:ph type="title"/>
          </p:nvPr>
        </p:nvSpPr>
        <p:spPr/>
        <p:txBody>
          <a:bodyPr/>
          <a:lstStyle/>
          <a:p>
            <a:r>
              <a:rPr lang="en-US" dirty="0"/>
              <a:t>DATABASES – SELECT</a:t>
            </a:r>
            <a:endParaRPr lang="hr-HR" dirty="0"/>
          </a:p>
        </p:txBody>
      </p:sp>
      <p:sp>
        <p:nvSpPr>
          <p:cNvPr id="5" name="TextBox 4">
            <a:extLst>
              <a:ext uri="{FF2B5EF4-FFF2-40B4-BE49-F238E27FC236}">
                <a16:creationId xmlns:a16="http://schemas.microsoft.com/office/drawing/2014/main" id="{BF01909E-ED1D-4937-D651-19E503C1DDEE}"/>
              </a:ext>
            </a:extLst>
          </p:cNvPr>
          <p:cNvSpPr txBox="1"/>
          <p:nvPr/>
        </p:nvSpPr>
        <p:spPr>
          <a:xfrm>
            <a:off x="851996" y="2077560"/>
            <a:ext cx="5818382" cy="1754326"/>
          </a:xfrm>
          <a:prstGeom prst="rect">
            <a:avLst/>
          </a:prstGeom>
          <a:noFill/>
        </p:spPr>
        <p:txBody>
          <a:bodyPr wrap="square">
            <a:spAutoFit/>
          </a:bodyPr>
          <a:lstStyle/>
          <a:p>
            <a:r>
              <a:rPr lang="en-US" dirty="0"/>
              <a:t>👉 Retrieve all data
</a:t>
            </a:r>
            <a:br>
              <a:rPr lang="en-US" dirty="0"/>
            </a:br>
            <a:r>
              <a:rPr lang="en-US" dirty="0"/>
              <a:t>👉 If we do not want all the columns, we can only indicate the ones that interest us
</a:t>
            </a:r>
            <a:br>
              <a:rPr lang="en-US" dirty="0"/>
            </a:br>
            <a:r>
              <a:rPr lang="en-US" dirty="0"/>
              <a:t>👉 How to filter data?</a:t>
            </a:r>
            <a:endParaRPr lang="hr-HR" dirty="0"/>
          </a:p>
        </p:txBody>
      </p:sp>
      <p:pic>
        <p:nvPicPr>
          <p:cNvPr id="7" name="Picture 6">
            <a:extLst>
              <a:ext uri="{FF2B5EF4-FFF2-40B4-BE49-F238E27FC236}">
                <a16:creationId xmlns:a16="http://schemas.microsoft.com/office/drawing/2014/main" id="{503DB964-B63B-4EE9-1372-AD7872DBA06A}"/>
              </a:ext>
            </a:extLst>
          </p:cNvPr>
          <p:cNvPicPr>
            <a:picLocks noChangeAspect="1"/>
          </p:cNvPicPr>
          <p:nvPr/>
        </p:nvPicPr>
        <p:blipFill>
          <a:blip r:embed="rId3"/>
          <a:stretch>
            <a:fillRect/>
          </a:stretch>
        </p:blipFill>
        <p:spPr>
          <a:xfrm>
            <a:off x="6755550" y="2123032"/>
            <a:ext cx="1943100" cy="352425"/>
          </a:xfrm>
          <a:prstGeom prst="rect">
            <a:avLst/>
          </a:prstGeom>
        </p:spPr>
      </p:pic>
      <p:pic>
        <p:nvPicPr>
          <p:cNvPr id="11" name="Picture 10">
            <a:extLst>
              <a:ext uri="{FF2B5EF4-FFF2-40B4-BE49-F238E27FC236}">
                <a16:creationId xmlns:a16="http://schemas.microsoft.com/office/drawing/2014/main" id="{B9D1FBE6-87FF-D750-6080-E4515BC64A0B}"/>
              </a:ext>
            </a:extLst>
          </p:cNvPr>
          <p:cNvPicPr>
            <a:picLocks noChangeAspect="1"/>
          </p:cNvPicPr>
          <p:nvPr/>
        </p:nvPicPr>
        <p:blipFill>
          <a:blip r:embed="rId4"/>
          <a:stretch>
            <a:fillRect/>
          </a:stretch>
        </p:blipFill>
        <p:spPr>
          <a:xfrm>
            <a:off x="6755550" y="2712754"/>
            <a:ext cx="2352675" cy="371475"/>
          </a:xfrm>
          <a:prstGeom prst="rect">
            <a:avLst/>
          </a:prstGeom>
        </p:spPr>
      </p:pic>
      <p:pic>
        <p:nvPicPr>
          <p:cNvPr id="12" name="Picture 11">
            <a:extLst>
              <a:ext uri="{FF2B5EF4-FFF2-40B4-BE49-F238E27FC236}">
                <a16:creationId xmlns:a16="http://schemas.microsoft.com/office/drawing/2014/main" id="{0202F1C7-FF9E-B8BA-A911-1F41BBA5231B}"/>
              </a:ext>
            </a:extLst>
          </p:cNvPr>
          <p:cNvPicPr>
            <a:picLocks noChangeAspect="1"/>
          </p:cNvPicPr>
          <p:nvPr/>
        </p:nvPicPr>
        <p:blipFill>
          <a:blip r:embed="rId5"/>
          <a:stretch>
            <a:fillRect/>
          </a:stretch>
        </p:blipFill>
        <p:spPr>
          <a:xfrm>
            <a:off x="4580195" y="3383381"/>
            <a:ext cx="2609850" cy="476250"/>
          </a:xfrm>
          <a:prstGeom prst="rect">
            <a:avLst/>
          </a:prstGeom>
        </p:spPr>
      </p:pic>
      <p:pic>
        <p:nvPicPr>
          <p:cNvPr id="13" name="Picture 12">
            <a:extLst>
              <a:ext uri="{FF2B5EF4-FFF2-40B4-BE49-F238E27FC236}">
                <a16:creationId xmlns:a16="http://schemas.microsoft.com/office/drawing/2014/main" id="{4AF138F8-59D1-2999-AF47-7900944B2C7F}"/>
              </a:ext>
            </a:extLst>
          </p:cNvPr>
          <p:cNvPicPr>
            <a:picLocks noChangeAspect="1"/>
          </p:cNvPicPr>
          <p:nvPr/>
        </p:nvPicPr>
        <p:blipFill>
          <a:blip r:embed="rId6"/>
          <a:stretch>
            <a:fillRect/>
          </a:stretch>
        </p:blipFill>
        <p:spPr>
          <a:xfrm>
            <a:off x="7360389" y="3383381"/>
            <a:ext cx="3475960" cy="476250"/>
          </a:xfrm>
          <a:prstGeom prst="rect">
            <a:avLst/>
          </a:prstGeom>
        </p:spPr>
      </p:pic>
      <p:pic>
        <p:nvPicPr>
          <p:cNvPr id="15" name="Picture 14">
            <a:extLst>
              <a:ext uri="{FF2B5EF4-FFF2-40B4-BE49-F238E27FC236}">
                <a16:creationId xmlns:a16="http://schemas.microsoft.com/office/drawing/2014/main" id="{A58D267B-83E8-48FD-D3EC-7B1A82286276}"/>
              </a:ext>
            </a:extLst>
          </p:cNvPr>
          <p:cNvPicPr>
            <a:picLocks noChangeAspect="1"/>
          </p:cNvPicPr>
          <p:nvPr/>
        </p:nvPicPr>
        <p:blipFill>
          <a:blip r:embed="rId7"/>
          <a:stretch>
            <a:fillRect/>
          </a:stretch>
        </p:blipFill>
        <p:spPr>
          <a:xfrm>
            <a:off x="2837644" y="4218759"/>
            <a:ext cx="5818382" cy="2353022"/>
          </a:xfrm>
          <a:prstGeom prst="rect">
            <a:avLst/>
          </a:prstGeom>
        </p:spPr>
      </p:pic>
    </p:spTree>
    <p:extLst>
      <p:ext uri="{BB962C8B-B14F-4D97-AF65-F5344CB8AC3E}">
        <p14:creationId xmlns:p14="http://schemas.microsoft.com/office/powerpoint/2010/main" val="223338157"/>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519</TotalTime>
  <Words>2119</Words>
  <Application>Microsoft Office PowerPoint</Application>
  <PresentationFormat>Widescreen</PresentationFormat>
  <Paragraphs>141</Paragraphs>
  <Slides>27</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Bahnschrift</vt:lpstr>
      <vt:lpstr>Bahnschrift SemiBold</vt:lpstr>
      <vt:lpstr>Bahnschrift SemiLight</vt:lpstr>
      <vt:lpstr>Calibri</vt:lpstr>
      <vt:lpstr>Calibri Light</vt:lpstr>
      <vt:lpstr>Montserrat</vt:lpstr>
      <vt:lpstr>Udemy Sans</vt:lpstr>
      <vt:lpstr>Tema sustava Office</vt:lpstr>
      <vt:lpstr>DATABASES</vt:lpstr>
      <vt:lpstr>DATABASES</vt:lpstr>
      <vt:lpstr>DATABASES - SQL</vt:lpstr>
      <vt:lpstr>DATABASES - NOSQL</vt:lpstr>
      <vt:lpstr>DATABASES – OVERVIEW</vt:lpstr>
      <vt:lpstr>DATABASES – POSGRESQL DATA TYPES</vt:lpstr>
      <vt:lpstr>DATABASES – CREATE TABLE</vt:lpstr>
      <vt:lpstr>DATABASES – INSERT</vt:lpstr>
      <vt:lpstr>DATABASES – SELECT</vt:lpstr>
      <vt:lpstr>DATABASES – UPDATE &amp; DELETE</vt:lpstr>
      <vt:lpstr>DATABASES – SQL RELATIONS &amp; JOIN</vt:lpstr>
      <vt:lpstr>DATABASES – SQL RELATIONS &amp; JOIN</vt:lpstr>
      <vt:lpstr>DATABASES – EXERCISE 1</vt:lpstr>
      <vt:lpstr>DATABASES – RELATIONAL DATABASES</vt:lpstr>
      <vt:lpstr>DATABASES – ONE ON ONE (1:1)</vt:lpstr>
      <vt:lpstr>DATABASES – EXERCISE 2</vt:lpstr>
      <vt:lpstr>DATABASES – ONE TO MANY(1:M)</vt:lpstr>
      <vt:lpstr>DATABASES – ONE TO MANY(1:M)</vt:lpstr>
      <vt:lpstr>DATABASES – ONE TO MANY(1:M)</vt:lpstr>
      <vt:lpstr>DATABASES – EXERCISE 3</vt:lpstr>
      <vt:lpstr>DATABASES – MANY TO MANY(M:M)</vt:lpstr>
      <vt:lpstr>DATABASES – MANY TO MANY(M:M)</vt:lpstr>
      <vt:lpstr>DATABASES – MANY TO MANY(M:M)</vt:lpstr>
      <vt:lpstr>DATABASES – EXERCISE 4</vt:lpstr>
      <vt:lpstr>DATABASES – ALTER TABLE</vt:lpstr>
      <vt:lpstr>DATABASES – UPDATE,DELETE, ORDER BY</vt:lpstr>
      <vt:lpstr>DATABASES – EXERCISE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Dino</cp:lastModifiedBy>
  <cp:revision>157</cp:revision>
  <dcterms:created xsi:type="dcterms:W3CDTF">2024-02-12T13:35:47Z</dcterms:created>
  <dcterms:modified xsi:type="dcterms:W3CDTF">2025-03-13T14:14:50Z</dcterms:modified>
</cp:coreProperties>
</file>